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7" r:id="rId3"/>
    <p:sldId id="260" r:id="rId4"/>
    <p:sldId id="269" r:id="rId5"/>
    <p:sldId id="268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64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58" r:id="rId34"/>
    <p:sldId id="298" r:id="rId35"/>
    <p:sldId id="299" r:id="rId36"/>
    <p:sldId id="300" r:id="rId37"/>
    <p:sldId id="301" r:id="rId38"/>
    <p:sldId id="302" r:id="rId39"/>
    <p:sldId id="304" r:id="rId40"/>
    <p:sldId id="305" r:id="rId41"/>
    <p:sldId id="306" r:id="rId42"/>
    <p:sldId id="307" r:id="rId43"/>
    <p:sldId id="309" r:id="rId44"/>
    <p:sldId id="308" r:id="rId45"/>
    <p:sldId id="313" r:id="rId46"/>
    <p:sldId id="311" r:id="rId47"/>
    <p:sldId id="312" r:id="rId48"/>
    <p:sldId id="257" r:id="rId49"/>
  </p:sldIdLst>
  <p:sldSz cx="18288000" cy="10287000"/>
  <p:notesSz cx="6858000" cy="9144000"/>
  <p:embeddedFontLs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Kooperativ" panose="020B0604020202020204" charset="0"/>
      <p:regular r:id="rId54"/>
    </p:embeddedFont>
    <p:embeddedFont>
      <p:font typeface="Microsoft JhengHei UI Light" panose="020B0304030504040204" pitchFamily="34" charset="-120"/>
      <p:regular r:id="rId55"/>
    </p:embeddedFont>
    <p:embeddedFont>
      <p:font typeface="Telegraf Bold" panose="020B0604020202020204" charset="0"/>
      <p:regular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B2D"/>
    <a:srgbClr val="7CC1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120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1.wdp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4.svg"/><Relationship Id="rId15" Type="http://schemas.openxmlformats.org/officeDocument/2006/relationships/slide" Target="slide2.xml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sv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4.sv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1.wdp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4.svg"/><Relationship Id="rId15" Type="http://schemas.openxmlformats.org/officeDocument/2006/relationships/slide" Target="slide2.xml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sv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.sv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slide" Target="slide2.xml"/><Relationship Id="rId5" Type="http://schemas.openxmlformats.org/officeDocument/2006/relationships/image" Target="../media/image4.sv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.sv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slide" Target="slide2.xml"/><Relationship Id="rId5" Type="http://schemas.openxmlformats.org/officeDocument/2006/relationships/image" Target="../media/image4.sv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.svg"/><Relationship Id="rId10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slide" Target="slide2.xml"/><Relationship Id="rId5" Type="http://schemas.openxmlformats.org/officeDocument/2006/relationships/image" Target="../media/image4.svg"/><Relationship Id="rId10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.sv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7.xml"/><Relationship Id="rId18" Type="http://schemas.openxmlformats.org/officeDocument/2006/relationships/slide" Target="slide27.xml"/><Relationship Id="rId26" Type="http://schemas.openxmlformats.org/officeDocument/2006/relationships/slide" Target="slide41.xml"/><Relationship Id="rId3" Type="http://schemas.openxmlformats.org/officeDocument/2006/relationships/image" Target="../media/image2.svg"/><Relationship Id="rId21" Type="http://schemas.openxmlformats.org/officeDocument/2006/relationships/slide" Target="slide33.xml"/><Relationship Id="rId7" Type="http://schemas.openxmlformats.org/officeDocument/2006/relationships/slide" Target="slide5.xml"/><Relationship Id="rId12" Type="http://schemas.openxmlformats.org/officeDocument/2006/relationships/slide" Target="slide15.xml"/><Relationship Id="rId17" Type="http://schemas.openxmlformats.org/officeDocument/2006/relationships/slide" Target="slide25.xml"/><Relationship Id="rId25" Type="http://schemas.openxmlformats.org/officeDocument/2006/relationships/slide" Target="slide40.xml"/><Relationship Id="rId2" Type="http://schemas.openxmlformats.org/officeDocument/2006/relationships/image" Target="../media/image1.png"/><Relationship Id="rId16" Type="http://schemas.openxmlformats.org/officeDocument/2006/relationships/slide" Target="slide23.xml"/><Relationship Id="rId20" Type="http://schemas.openxmlformats.org/officeDocument/2006/relationships/slide" Target="slide31.xml"/><Relationship Id="rId29" Type="http://schemas.openxmlformats.org/officeDocument/2006/relationships/slide" Target="slide4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slide" Target="slide13.xml"/><Relationship Id="rId24" Type="http://schemas.openxmlformats.org/officeDocument/2006/relationships/slide" Target="slide39.xml"/><Relationship Id="rId5" Type="http://schemas.openxmlformats.org/officeDocument/2006/relationships/image" Target="../media/image4.svg"/><Relationship Id="rId15" Type="http://schemas.openxmlformats.org/officeDocument/2006/relationships/slide" Target="slide21.xml"/><Relationship Id="rId23" Type="http://schemas.openxmlformats.org/officeDocument/2006/relationships/slide" Target="slide37.xml"/><Relationship Id="rId28" Type="http://schemas.openxmlformats.org/officeDocument/2006/relationships/slide" Target="slide45.xml"/><Relationship Id="rId10" Type="http://schemas.openxmlformats.org/officeDocument/2006/relationships/slide" Target="slide11.xml"/><Relationship Id="rId19" Type="http://schemas.openxmlformats.org/officeDocument/2006/relationships/slide" Target="slide29.xml"/><Relationship Id="rId4" Type="http://schemas.openxmlformats.org/officeDocument/2006/relationships/image" Target="../media/image3.png"/><Relationship Id="rId9" Type="http://schemas.openxmlformats.org/officeDocument/2006/relationships/slide" Target="slide9.xml"/><Relationship Id="rId14" Type="http://schemas.openxmlformats.org/officeDocument/2006/relationships/slide" Target="slide19.xml"/><Relationship Id="rId22" Type="http://schemas.openxmlformats.org/officeDocument/2006/relationships/slide" Target="slide35.xml"/><Relationship Id="rId27" Type="http://schemas.openxmlformats.org/officeDocument/2006/relationships/slide" Target="slide43.xml"/><Relationship Id="rId30" Type="http://schemas.openxmlformats.org/officeDocument/2006/relationships/slide" Target="slide4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slide" Target="slide2.xml"/><Relationship Id="rId5" Type="http://schemas.openxmlformats.org/officeDocument/2006/relationships/image" Target="../media/image4.sv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.sv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slide" Target="slide2.xml"/><Relationship Id="rId5" Type="http://schemas.openxmlformats.org/officeDocument/2006/relationships/image" Target="../media/image4.sv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4.svg"/><Relationship Id="rId10" Type="http://schemas.openxmlformats.org/officeDocument/2006/relationships/slide" Target="slide2.xml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4.svg"/><Relationship Id="rId10" Type="http://schemas.openxmlformats.org/officeDocument/2006/relationships/slide" Target="slide2.xml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4.svg"/><Relationship Id="rId10" Type="http://schemas.openxmlformats.org/officeDocument/2006/relationships/slide" Target="slide2.xml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4.sv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4.svg"/><Relationship Id="rId10" Type="http://schemas.openxmlformats.org/officeDocument/2006/relationships/slide" Target="slide2.xml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4.svg"/><Relationship Id="rId10" Type="http://schemas.openxmlformats.org/officeDocument/2006/relationships/slide" Target="slide2.xml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svg"/><Relationship Id="rId7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34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svg"/><Relationship Id="rId7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4.svg"/><Relationship Id="rId10" Type="http://schemas.openxmlformats.org/officeDocument/2006/relationships/slide" Target="slide2.xml"/><Relationship Id="rId4" Type="http://schemas.openxmlformats.org/officeDocument/2006/relationships/image" Target="../media/image3.png"/><Relationship Id="rId9" Type="http://schemas.openxmlformats.org/officeDocument/2006/relationships/image" Target="../media/image34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svg"/><Relationship Id="rId7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34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svg"/><Relationship Id="rId7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4.svg"/><Relationship Id="rId10" Type="http://schemas.openxmlformats.org/officeDocument/2006/relationships/slide" Target="slide2.xml"/><Relationship Id="rId4" Type="http://schemas.openxmlformats.org/officeDocument/2006/relationships/image" Target="../media/image3.png"/><Relationship Id="rId9" Type="http://schemas.openxmlformats.org/officeDocument/2006/relationships/image" Target="../media/image34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svg"/><Relationship Id="rId7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svg"/><Relationship Id="rId7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4.svg"/><Relationship Id="rId10" Type="http://schemas.openxmlformats.org/officeDocument/2006/relationships/slide" Target="slide2.xml"/><Relationship Id="rId4" Type="http://schemas.openxmlformats.org/officeDocument/2006/relationships/image" Target="../media/image3.png"/><Relationship Id="rId9" Type="http://schemas.openxmlformats.org/officeDocument/2006/relationships/image" Target="../media/image3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4.svg"/><Relationship Id="rId15" Type="http://schemas.openxmlformats.org/officeDocument/2006/relationships/slide" Target="slide2.xml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svg"/><Relationship Id="rId1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svg"/><Relationship Id="rId7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slide" Target="slide2.xml"/><Relationship Id="rId5" Type="http://schemas.openxmlformats.org/officeDocument/2006/relationships/image" Target="../media/image4.sv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34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svg"/><Relationship Id="rId7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svg"/><Relationship Id="rId7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slide" Target="slide2.xml"/><Relationship Id="rId5" Type="http://schemas.openxmlformats.org/officeDocument/2006/relationships/image" Target="../media/image4.svg"/><Relationship Id="rId10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34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2.xml"/><Relationship Id="rId5" Type="http://schemas.openxmlformats.org/officeDocument/2006/relationships/image" Target="../media/image4.svg"/><Relationship Id="rId10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image" Target="../media/image3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4.sv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2.wdp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4.svg"/><Relationship Id="rId15" Type="http://schemas.openxmlformats.org/officeDocument/2006/relationships/slide" Target="slide2.xml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sv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4.sv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2.xml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4.sv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4.sv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15894" y="-3782266"/>
            <a:ext cx="20522624" cy="14328523"/>
          </a:xfrm>
          <a:custGeom>
            <a:avLst/>
            <a:gdLst/>
            <a:ahLst/>
            <a:cxnLst/>
            <a:rect l="l" t="t" r="r" b="b"/>
            <a:pathLst>
              <a:path w="20522624" h="14328523">
                <a:moveTo>
                  <a:pt x="0" y="0"/>
                </a:moveTo>
                <a:lnTo>
                  <a:pt x="20522624" y="0"/>
                </a:lnTo>
                <a:lnTo>
                  <a:pt x="20522624" y="14328523"/>
                </a:lnTo>
                <a:lnTo>
                  <a:pt x="0" y="143285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306928" y="8450932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0" y="0"/>
                </a:lnTo>
                <a:lnTo>
                  <a:pt x="8084650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4316886" y="-3300289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1" y="0"/>
                </a:lnTo>
                <a:lnTo>
                  <a:pt x="8084651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057784" y="1453960"/>
            <a:ext cx="1612803" cy="979412"/>
          </a:xfrm>
          <a:custGeom>
            <a:avLst/>
            <a:gdLst/>
            <a:ahLst/>
            <a:cxnLst/>
            <a:rect l="l" t="t" r="r" b="b"/>
            <a:pathLst>
              <a:path w="1612803" h="979412">
                <a:moveTo>
                  <a:pt x="0" y="0"/>
                </a:moveTo>
                <a:lnTo>
                  <a:pt x="1612803" y="0"/>
                </a:lnTo>
                <a:lnTo>
                  <a:pt x="1612803" y="979412"/>
                </a:lnTo>
                <a:lnTo>
                  <a:pt x="0" y="9794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306928" y="474549"/>
            <a:ext cx="1612803" cy="979412"/>
          </a:xfrm>
          <a:custGeom>
            <a:avLst/>
            <a:gdLst/>
            <a:ahLst/>
            <a:cxnLst/>
            <a:rect l="l" t="t" r="r" b="b"/>
            <a:pathLst>
              <a:path w="1612803" h="979412">
                <a:moveTo>
                  <a:pt x="0" y="0"/>
                </a:moveTo>
                <a:lnTo>
                  <a:pt x="1612803" y="0"/>
                </a:lnTo>
                <a:lnTo>
                  <a:pt x="1612803" y="979411"/>
                </a:lnTo>
                <a:lnTo>
                  <a:pt x="0" y="979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753017" y="8901621"/>
            <a:ext cx="2304767" cy="754287"/>
          </a:xfrm>
          <a:custGeom>
            <a:avLst/>
            <a:gdLst/>
            <a:ahLst/>
            <a:cxnLst/>
            <a:rect l="l" t="t" r="r" b="b"/>
            <a:pathLst>
              <a:path w="2304767" h="754287">
                <a:moveTo>
                  <a:pt x="0" y="0"/>
                </a:moveTo>
                <a:lnTo>
                  <a:pt x="2304767" y="0"/>
                </a:lnTo>
                <a:lnTo>
                  <a:pt x="2304767" y="754288"/>
                </a:lnTo>
                <a:lnTo>
                  <a:pt x="0" y="7542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523313" y="3861097"/>
            <a:ext cx="15241373" cy="2564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964"/>
              </a:lnSpc>
            </a:pPr>
            <a:r>
              <a:rPr lang="ru-RU" sz="23214" dirty="0">
                <a:solidFill>
                  <a:srgbClr val="F6F6E9"/>
                </a:solidFill>
                <a:latin typeface="Kooperativ"/>
                <a:ea typeface="Kooperativ"/>
                <a:cs typeface="Kooperativ"/>
                <a:sym typeface="Kooperativ"/>
              </a:rPr>
              <a:t>ВИКТОРИНА</a:t>
            </a:r>
            <a:endParaRPr lang="en-US" sz="23214" dirty="0">
              <a:solidFill>
                <a:srgbClr val="F6F6E9"/>
              </a:solidFill>
              <a:latin typeface="Kooperativ"/>
              <a:ea typeface="Kooperativ"/>
              <a:cs typeface="Kooperativ"/>
              <a:sym typeface="Kooperativ"/>
            </a:endParaRPr>
          </a:p>
        </p:txBody>
      </p:sp>
      <p:sp>
        <p:nvSpPr>
          <p:cNvPr id="10" name="Freeform 10"/>
          <p:cNvSpPr/>
          <p:nvPr/>
        </p:nvSpPr>
        <p:spPr>
          <a:xfrm rot="5400000">
            <a:off x="564749" y="7338891"/>
            <a:ext cx="997981" cy="2127479"/>
          </a:xfrm>
          <a:custGeom>
            <a:avLst/>
            <a:gdLst/>
            <a:ahLst/>
            <a:cxnLst/>
            <a:rect l="l" t="t" r="r" b="b"/>
            <a:pathLst>
              <a:path w="997981" h="2127479">
                <a:moveTo>
                  <a:pt x="0" y="0"/>
                </a:moveTo>
                <a:lnTo>
                  <a:pt x="997981" y="0"/>
                </a:lnTo>
                <a:lnTo>
                  <a:pt x="997981" y="2127479"/>
                </a:lnTo>
                <a:lnTo>
                  <a:pt x="0" y="21274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7312" y="-2020761"/>
            <a:ext cx="20522624" cy="14328523"/>
          </a:xfrm>
          <a:custGeom>
            <a:avLst/>
            <a:gdLst/>
            <a:ahLst/>
            <a:cxnLst/>
            <a:rect l="l" t="t" r="r" b="b"/>
            <a:pathLst>
              <a:path w="20522624" h="14328523">
                <a:moveTo>
                  <a:pt x="0" y="0"/>
                </a:moveTo>
                <a:lnTo>
                  <a:pt x="20522624" y="0"/>
                </a:lnTo>
                <a:lnTo>
                  <a:pt x="20522624" y="14328522"/>
                </a:lnTo>
                <a:lnTo>
                  <a:pt x="0" y="14328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837719" y="1238250"/>
            <a:ext cx="12612562" cy="1474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14"/>
              </a:lnSpc>
            </a:pPr>
            <a:r>
              <a:rPr lang="ru-RU" sz="11514" dirty="0">
                <a:solidFill>
                  <a:srgbClr val="F6F6E9"/>
                </a:solidFill>
                <a:latin typeface="Kooperativ"/>
                <a:ea typeface="Kooperativ"/>
                <a:cs typeface="Kooperativ"/>
                <a:sym typeface="Kooperativ"/>
              </a:rPr>
              <a:t>Ситуация 4</a:t>
            </a:r>
          </a:p>
        </p:txBody>
      </p:sp>
      <p:sp>
        <p:nvSpPr>
          <p:cNvPr id="6" name="Freeform 6"/>
          <p:cNvSpPr/>
          <p:nvPr/>
        </p:nvSpPr>
        <p:spPr>
          <a:xfrm rot="1417856">
            <a:off x="-1946618" y="8102340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0" y="0"/>
                </a:lnTo>
                <a:lnTo>
                  <a:pt x="8084650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17856">
            <a:off x="13216975" y="-2857221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0" y="0"/>
                </a:lnTo>
                <a:lnTo>
                  <a:pt x="8084650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743200" y="8752811"/>
            <a:ext cx="3289098" cy="892640"/>
          </a:xfrm>
          <a:custGeom>
            <a:avLst/>
            <a:gdLst/>
            <a:ahLst/>
            <a:cxnLst/>
            <a:rect l="l" t="t" r="r" b="b"/>
            <a:pathLst>
              <a:path w="3289098" h="892640">
                <a:moveTo>
                  <a:pt x="0" y="0"/>
                </a:moveTo>
                <a:lnTo>
                  <a:pt x="3289098" y="0"/>
                </a:lnTo>
                <a:lnTo>
                  <a:pt x="3289098" y="892640"/>
                </a:lnTo>
                <a:lnTo>
                  <a:pt x="0" y="8926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53696" y="3065696"/>
            <a:ext cx="1484024" cy="1863500"/>
          </a:xfrm>
          <a:custGeom>
            <a:avLst/>
            <a:gdLst/>
            <a:ahLst/>
            <a:cxnLst/>
            <a:rect l="l" t="t" r="r" b="b"/>
            <a:pathLst>
              <a:path w="1484024" h="1863500">
                <a:moveTo>
                  <a:pt x="0" y="0"/>
                </a:moveTo>
                <a:lnTo>
                  <a:pt x="1484023" y="0"/>
                </a:lnTo>
                <a:lnTo>
                  <a:pt x="1484023" y="1863500"/>
                </a:lnTo>
                <a:lnTo>
                  <a:pt x="0" y="18635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984946" y="3038131"/>
            <a:ext cx="10318108" cy="1983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132"/>
              </a:lnSpc>
              <a:spcBef>
                <a:spcPct val="0"/>
              </a:spcBef>
            </a:pPr>
            <a:r>
              <a:rPr lang="ru-RU" sz="5460" b="1" spc="-245" dirty="0">
                <a:solidFill>
                  <a:srgbClr val="F6F6E9"/>
                </a:solidFill>
                <a:latin typeface="Telegraf Bold"/>
                <a:ea typeface="Telegraf Bold"/>
                <a:cs typeface="Telegraf Bold"/>
                <a:sym typeface="Telegraf Bold"/>
              </a:rPr>
              <a:t>Звенит звонок на урок. Все ученики заходят в класс и готовят на партах учебники, тетради и ручки.</a:t>
            </a:r>
            <a:endParaRPr lang="en-US" sz="5460" b="1" spc="-245" dirty="0">
              <a:solidFill>
                <a:srgbClr val="F6F6E9"/>
              </a:solidFill>
              <a:latin typeface="Telegraf Bold"/>
              <a:ea typeface="Telegraf Bold"/>
              <a:cs typeface="Telegraf Bold"/>
              <a:sym typeface="Telegraf Bold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5435041" y="522403"/>
            <a:ext cx="1634928" cy="1279706"/>
          </a:xfrm>
          <a:custGeom>
            <a:avLst/>
            <a:gdLst/>
            <a:ahLst/>
            <a:cxnLst/>
            <a:rect l="l" t="t" r="r" b="b"/>
            <a:pathLst>
              <a:path w="2283610" h="2283610">
                <a:moveTo>
                  <a:pt x="0" y="0"/>
                </a:moveTo>
                <a:lnTo>
                  <a:pt x="2283610" y="0"/>
                </a:lnTo>
                <a:lnTo>
                  <a:pt x="2283610" y="2283609"/>
                </a:lnTo>
                <a:lnTo>
                  <a:pt x="0" y="22836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C5E7F08-D670-436E-9A9B-06892710A2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0" y="6055451"/>
            <a:ext cx="3984334" cy="205105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97FA470-6799-4740-AACD-3A33AD2F993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24400" y="5163404"/>
            <a:ext cx="13857833" cy="3905249"/>
          </a:xfrm>
          <a:prstGeom prst="rect">
            <a:avLst/>
          </a:prstGeom>
        </p:spPr>
      </p:pic>
      <p:sp>
        <p:nvSpPr>
          <p:cNvPr id="20" name="Прямоугольник 19">
            <a:hlinkClick r:id="rId15" action="ppaction://hlinksldjump"/>
            <a:extLst>
              <a:ext uri="{FF2B5EF4-FFF2-40B4-BE49-F238E27FC236}">
                <a16:creationId xmlns:a16="http://schemas.microsoft.com/office/drawing/2014/main" id="{F07D47FD-47F2-4AAB-81D1-B29EAC8EE0EF}"/>
              </a:ext>
            </a:extLst>
          </p:cNvPr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242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7312" y="-2020761"/>
            <a:ext cx="20522624" cy="14328523"/>
          </a:xfrm>
          <a:custGeom>
            <a:avLst/>
            <a:gdLst/>
            <a:ahLst/>
            <a:cxnLst/>
            <a:rect l="l" t="t" r="r" b="b"/>
            <a:pathLst>
              <a:path w="20522624" h="14328523">
                <a:moveTo>
                  <a:pt x="0" y="0"/>
                </a:moveTo>
                <a:lnTo>
                  <a:pt x="20522624" y="0"/>
                </a:lnTo>
                <a:lnTo>
                  <a:pt x="20522624" y="14328522"/>
                </a:lnTo>
                <a:lnTo>
                  <a:pt x="0" y="14328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837719" y="1238250"/>
            <a:ext cx="12612562" cy="1474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14"/>
              </a:lnSpc>
            </a:pPr>
            <a:r>
              <a:rPr lang="ru-RU" sz="11514" dirty="0">
                <a:solidFill>
                  <a:srgbClr val="F6F6E9"/>
                </a:solidFill>
                <a:latin typeface="Kooperativ"/>
                <a:ea typeface="Kooperativ"/>
                <a:cs typeface="Kooperativ"/>
                <a:sym typeface="Kooperativ"/>
              </a:rPr>
              <a:t>Ситуация 5</a:t>
            </a:r>
          </a:p>
        </p:txBody>
      </p:sp>
      <p:sp>
        <p:nvSpPr>
          <p:cNvPr id="6" name="Freeform 6"/>
          <p:cNvSpPr/>
          <p:nvPr/>
        </p:nvSpPr>
        <p:spPr>
          <a:xfrm rot="1417856">
            <a:off x="-1946618" y="8102340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0" y="0"/>
                </a:lnTo>
                <a:lnTo>
                  <a:pt x="8084650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17856">
            <a:off x="13216975" y="-2857221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0" y="0"/>
                </a:lnTo>
                <a:lnTo>
                  <a:pt x="8084650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743200" y="8752811"/>
            <a:ext cx="3289098" cy="892640"/>
          </a:xfrm>
          <a:custGeom>
            <a:avLst/>
            <a:gdLst/>
            <a:ahLst/>
            <a:cxnLst/>
            <a:rect l="l" t="t" r="r" b="b"/>
            <a:pathLst>
              <a:path w="3289098" h="892640">
                <a:moveTo>
                  <a:pt x="0" y="0"/>
                </a:moveTo>
                <a:lnTo>
                  <a:pt x="3289098" y="0"/>
                </a:lnTo>
                <a:lnTo>
                  <a:pt x="3289098" y="892640"/>
                </a:lnTo>
                <a:lnTo>
                  <a:pt x="0" y="8926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53696" y="3065696"/>
            <a:ext cx="1484024" cy="1863500"/>
          </a:xfrm>
          <a:custGeom>
            <a:avLst/>
            <a:gdLst/>
            <a:ahLst/>
            <a:cxnLst/>
            <a:rect l="l" t="t" r="r" b="b"/>
            <a:pathLst>
              <a:path w="1484024" h="1863500">
                <a:moveTo>
                  <a:pt x="0" y="0"/>
                </a:moveTo>
                <a:lnTo>
                  <a:pt x="1484023" y="0"/>
                </a:lnTo>
                <a:lnTo>
                  <a:pt x="1484023" y="1863500"/>
                </a:lnTo>
                <a:lnTo>
                  <a:pt x="0" y="18635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837719" y="3050133"/>
            <a:ext cx="12779054" cy="2637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132"/>
              </a:lnSpc>
              <a:spcBef>
                <a:spcPct val="0"/>
              </a:spcBef>
            </a:pPr>
            <a:r>
              <a:rPr lang="ru-RU" sz="5460" b="1" spc="-245" dirty="0">
                <a:solidFill>
                  <a:srgbClr val="F6F6E9"/>
                </a:solidFill>
                <a:latin typeface="Telegraf Bold"/>
                <a:ea typeface="Telegraf Bold"/>
                <a:cs typeface="Telegraf Bold"/>
                <a:sym typeface="Telegraf Bold"/>
              </a:rPr>
              <a:t>Во время контрольной работы ученик забыл ручку дома.  Никто не смог поделиться с ним. Носить с собой школьные принадлежности – это право или обязанность?</a:t>
            </a:r>
            <a:endParaRPr lang="en-US" sz="5460" b="1" spc="-245" dirty="0">
              <a:solidFill>
                <a:srgbClr val="F6F6E9"/>
              </a:solidFill>
              <a:latin typeface="Telegraf Bold"/>
              <a:ea typeface="Telegraf Bold"/>
              <a:cs typeface="Telegraf Bold"/>
              <a:sym typeface="Telegraf Bold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5435041" y="522403"/>
            <a:ext cx="1634928" cy="1279706"/>
          </a:xfrm>
          <a:custGeom>
            <a:avLst/>
            <a:gdLst/>
            <a:ahLst/>
            <a:cxnLst/>
            <a:rect l="l" t="t" r="r" b="b"/>
            <a:pathLst>
              <a:path w="2283610" h="2283610">
                <a:moveTo>
                  <a:pt x="0" y="0"/>
                </a:moveTo>
                <a:lnTo>
                  <a:pt x="2283610" y="0"/>
                </a:lnTo>
                <a:lnTo>
                  <a:pt x="2283610" y="2283609"/>
                </a:lnTo>
                <a:lnTo>
                  <a:pt x="0" y="22836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54E62A6-DEF0-4AD9-855D-BD30686EC35A}"/>
              </a:ext>
            </a:extLst>
          </p:cNvPr>
          <p:cNvSpPr/>
          <p:nvPr/>
        </p:nvSpPr>
        <p:spPr>
          <a:xfrm>
            <a:off x="738299" y="5997173"/>
            <a:ext cx="5333521" cy="2053598"/>
          </a:xfrm>
          <a:prstGeom prst="rect">
            <a:avLst/>
          </a:prstGeom>
          <a:solidFill>
            <a:srgbClr val="7CC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5910AE78-2385-44DE-B397-4995E7BA3720}"/>
              </a:ext>
            </a:extLst>
          </p:cNvPr>
          <p:cNvSpPr txBox="1"/>
          <p:nvPr/>
        </p:nvSpPr>
        <p:spPr>
          <a:xfrm>
            <a:off x="1009252" y="6310871"/>
            <a:ext cx="4724400" cy="1474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514"/>
              </a:lnSpc>
              <a:spcBef>
                <a:spcPct val="0"/>
              </a:spcBef>
            </a:pPr>
            <a:r>
              <a:rPr lang="ru-RU" sz="11514" dirty="0">
                <a:solidFill>
                  <a:srgbClr val="F6F6E9"/>
                </a:solidFill>
                <a:latin typeface="Kooperativ"/>
                <a:sym typeface="Telegraf Bold"/>
              </a:rPr>
              <a:t>Право</a:t>
            </a:r>
            <a:endParaRPr lang="en-US" sz="11514" dirty="0">
              <a:solidFill>
                <a:srgbClr val="F6F6E9"/>
              </a:solidFill>
              <a:latin typeface="Kooperativ"/>
              <a:sym typeface="Telegraf Bold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038EF72-584A-48EF-98FD-7839DC4C09F7}"/>
              </a:ext>
            </a:extLst>
          </p:cNvPr>
          <p:cNvSpPr/>
          <p:nvPr/>
        </p:nvSpPr>
        <p:spPr>
          <a:xfrm>
            <a:off x="7848600" y="5997173"/>
            <a:ext cx="9745124" cy="2053598"/>
          </a:xfrm>
          <a:prstGeom prst="rect">
            <a:avLst/>
          </a:prstGeom>
          <a:solidFill>
            <a:srgbClr val="7CC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2158D9EF-364C-4B21-A3B0-E1D213E840F9}"/>
              </a:ext>
            </a:extLst>
          </p:cNvPr>
          <p:cNvSpPr txBox="1"/>
          <p:nvPr/>
        </p:nvSpPr>
        <p:spPr>
          <a:xfrm>
            <a:off x="8025179" y="6310871"/>
            <a:ext cx="9230376" cy="1474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514"/>
              </a:lnSpc>
              <a:spcBef>
                <a:spcPct val="0"/>
              </a:spcBef>
            </a:pPr>
            <a:r>
              <a:rPr lang="ru-RU" sz="11514" dirty="0">
                <a:solidFill>
                  <a:srgbClr val="F6F6E9"/>
                </a:solidFill>
                <a:latin typeface="Kooperativ"/>
                <a:sym typeface="Telegraf Bold"/>
              </a:rPr>
              <a:t>Обязанность</a:t>
            </a:r>
            <a:endParaRPr lang="en-US" sz="11514" dirty="0">
              <a:solidFill>
                <a:srgbClr val="F6F6E9"/>
              </a:solidFill>
              <a:latin typeface="Kooperativ"/>
              <a:sym typeface="Telegraf Bold"/>
            </a:endParaRPr>
          </a:p>
        </p:txBody>
      </p:sp>
      <p:sp>
        <p:nvSpPr>
          <p:cNvPr id="17" name="Прямоугольник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17F5919-779E-416E-B107-FFF5AD40DE37}"/>
              </a:ext>
            </a:extLst>
          </p:cNvPr>
          <p:cNvSpPr/>
          <p:nvPr/>
        </p:nvSpPr>
        <p:spPr>
          <a:xfrm>
            <a:off x="0" y="1"/>
            <a:ext cx="18288000" cy="10286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665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7312" y="-2020761"/>
            <a:ext cx="20522624" cy="14328523"/>
          </a:xfrm>
          <a:custGeom>
            <a:avLst/>
            <a:gdLst/>
            <a:ahLst/>
            <a:cxnLst/>
            <a:rect l="l" t="t" r="r" b="b"/>
            <a:pathLst>
              <a:path w="20522624" h="14328523">
                <a:moveTo>
                  <a:pt x="0" y="0"/>
                </a:moveTo>
                <a:lnTo>
                  <a:pt x="20522624" y="0"/>
                </a:lnTo>
                <a:lnTo>
                  <a:pt x="20522624" y="14328522"/>
                </a:lnTo>
                <a:lnTo>
                  <a:pt x="0" y="14328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837719" y="1238250"/>
            <a:ext cx="12612562" cy="1474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14"/>
              </a:lnSpc>
            </a:pPr>
            <a:r>
              <a:rPr lang="ru-RU" sz="11514" dirty="0">
                <a:solidFill>
                  <a:srgbClr val="F6F6E9"/>
                </a:solidFill>
                <a:latin typeface="Kooperativ"/>
                <a:ea typeface="Kooperativ"/>
                <a:cs typeface="Kooperativ"/>
                <a:sym typeface="Kooperativ"/>
              </a:rPr>
              <a:t>Ситуация 5</a:t>
            </a:r>
          </a:p>
        </p:txBody>
      </p:sp>
      <p:sp>
        <p:nvSpPr>
          <p:cNvPr id="6" name="Freeform 6"/>
          <p:cNvSpPr/>
          <p:nvPr/>
        </p:nvSpPr>
        <p:spPr>
          <a:xfrm rot="1417856">
            <a:off x="-1946618" y="8102340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0" y="0"/>
                </a:lnTo>
                <a:lnTo>
                  <a:pt x="8084650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17856">
            <a:off x="13216975" y="-2857221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0" y="0"/>
                </a:lnTo>
                <a:lnTo>
                  <a:pt x="8084650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743200" y="8752811"/>
            <a:ext cx="3289098" cy="892640"/>
          </a:xfrm>
          <a:custGeom>
            <a:avLst/>
            <a:gdLst/>
            <a:ahLst/>
            <a:cxnLst/>
            <a:rect l="l" t="t" r="r" b="b"/>
            <a:pathLst>
              <a:path w="3289098" h="892640">
                <a:moveTo>
                  <a:pt x="0" y="0"/>
                </a:moveTo>
                <a:lnTo>
                  <a:pt x="3289098" y="0"/>
                </a:lnTo>
                <a:lnTo>
                  <a:pt x="3289098" y="892640"/>
                </a:lnTo>
                <a:lnTo>
                  <a:pt x="0" y="8926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53696" y="3065696"/>
            <a:ext cx="1484024" cy="1863500"/>
          </a:xfrm>
          <a:custGeom>
            <a:avLst/>
            <a:gdLst/>
            <a:ahLst/>
            <a:cxnLst/>
            <a:rect l="l" t="t" r="r" b="b"/>
            <a:pathLst>
              <a:path w="1484024" h="1863500">
                <a:moveTo>
                  <a:pt x="0" y="0"/>
                </a:moveTo>
                <a:lnTo>
                  <a:pt x="1484023" y="0"/>
                </a:lnTo>
                <a:lnTo>
                  <a:pt x="1484023" y="1863500"/>
                </a:lnTo>
                <a:lnTo>
                  <a:pt x="0" y="18635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837719" y="3050133"/>
            <a:ext cx="12779054" cy="2637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132"/>
              </a:lnSpc>
              <a:spcBef>
                <a:spcPct val="0"/>
              </a:spcBef>
            </a:pPr>
            <a:r>
              <a:rPr lang="ru-RU" sz="5460" b="1" spc="-245" dirty="0">
                <a:solidFill>
                  <a:srgbClr val="F6F6E9"/>
                </a:solidFill>
                <a:latin typeface="Telegraf Bold"/>
                <a:ea typeface="Telegraf Bold"/>
                <a:cs typeface="Telegraf Bold"/>
                <a:sym typeface="Telegraf Bold"/>
              </a:rPr>
              <a:t>Во время контрольной работы ученик забыл ручку дома.  Никто не смог поделиться с ним. Носить с собой школьные принадлежности – это право или обязанность?</a:t>
            </a:r>
            <a:endParaRPr lang="en-US" sz="5460" b="1" spc="-245" dirty="0">
              <a:solidFill>
                <a:srgbClr val="F6F6E9"/>
              </a:solidFill>
              <a:latin typeface="Telegraf Bold"/>
              <a:ea typeface="Telegraf Bold"/>
              <a:cs typeface="Telegraf Bold"/>
              <a:sym typeface="Telegraf Bold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5435041" y="522403"/>
            <a:ext cx="1634928" cy="1279706"/>
          </a:xfrm>
          <a:custGeom>
            <a:avLst/>
            <a:gdLst/>
            <a:ahLst/>
            <a:cxnLst/>
            <a:rect l="l" t="t" r="r" b="b"/>
            <a:pathLst>
              <a:path w="2283610" h="2283610">
                <a:moveTo>
                  <a:pt x="0" y="0"/>
                </a:moveTo>
                <a:lnTo>
                  <a:pt x="2283610" y="0"/>
                </a:lnTo>
                <a:lnTo>
                  <a:pt x="2283610" y="2283609"/>
                </a:lnTo>
                <a:lnTo>
                  <a:pt x="0" y="22836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087CAF8-6AAB-41EC-8088-929911C963D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0" y="6055451"/>
            <a:ext cx="3984334" cy="205105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38880A5-35D2-4DBD-9B28-8172A4FB08E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24400" y="5163404"/>
            <a:ext cx="13857833" cy="3905249"/>
          </a:xfrm>
          <a:prstGeom prst="rect">
            <a:avLst/>
          </a:prstGeom>
        </p:spPr>
      </p:pic>
      <p:sp>
        <p:nvSpPr>
          <p:cNvPr id="19" name="Прямоугольник 18">
            <a:hlinkClick r:id="rId15" action="ppaction://hlinksldjump"/>
            <a:extLst>
              <a:ext uri="{FF2B5EF4-FFF2-40B4-BE49-F238E27FC236}">
                <a16:creationId xmlns:a16="http://schemas.microsoft.com/office/drawing/2014/main" id="{291FDE20-4807-4180-889B-BEB1D50A3673}"/>
              </a:ext>
            </a:extLst>
          </p:cNvPr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307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7312" y="-2020761"/>
            <a:ext cx="20522624" cy="14328523"/>
          </a:xfrm>
          <a:custGeom>
            <a:avLst/>
            <a:gdLst/>
            <a:ahLst/>
            <a:cxnLst/>
            <a:rect l="l" t="t" r="r" b="b"/>
            <a:pathLst>
              <a:path w="20522624" h="14328523">
                <a:moveTo>
                  <a:pt x="0" y="0"/>
                </a:moveTo>
                <a:lnTo>
                  <a:pt x="20522624" y="0"/>
                </a:lnTo>
                <a:lnTo>
                  <a:pt x="20522624" y="14328522"/>
                </a:lnTo>
                <a:lnTo>
                  <a:pt x="0" y="14328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888810">
            <a:off x="-1591467" y="8905712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1" y="0"/>
                </a:lnTo>
                <a:lnTo>
                  <a:pt x="8084651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88810">
            <a:off x="-5159637" y="-3540158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0" y="0"/>
                </a:lnTo>
                <a:lnTo>
                  <a:pt x="8084650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8084880"/>
            <a:ext cx="2530905" cy="1173420"/>
          </a:xfrm>
          <a:custGeom>
            <a:avLst/>
            <a:gdLst/>
            <a:ahLst/>
            <a:cxnLst/>
            <a:rect l="l" t="t" r="r" b="b"/>
            <a:pathLst>
              <a:path w="2530905" h="1173420">
                <a:moveTo>
                  <a:pt x="0" y="0"/>
                </a:moveTo>
                <a:lnTo>
                  <a:pt x="2530905" y="0"/>
                </a:lnTo>
                <a:lnTo>
                  <a:pt x="2530905" y="1173420"/>
                </a:lnTo>
                <a:lnTo>
                  <a:pt x="0" y="11734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6999" y="4423681"/>
            <a:ext cx="8001001" cy="1513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947"/>
              </a:lnSpc>
              <a:spcBef>
                <a:spcPct val="0"/>
              </a:spcBef>
            </a:pPr>
            <a:r>
              <a:rPr lang="ru-RU" sz="5460" b="1" spc="-245" dirty="0">
                <a:solidFill>
                  <a:srgbClr val="F6F6E9"/>
                </a:solidFill>
                <a:sym typeface="Telegraf Bold"/>
              </a:rPr>
              <a:t>Как думаете какое право изображено на картинке? </a:t>
            </a:r>
            <a:endParaRPr lang="en-US" sz="5460" b="1" spc="-245" dirty="0">
              <a:solidFill>
                <a:srgbClr val="F6F6E9"/>
              </a:solidFill>
              <a:latin typeface="Telegraf Bold"/>
              <a:sym typeface="Telegraf Bold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681349" y="3910389"/>
            <a:ext cx="1612803" cy="979412"/>
          </a:xfrm>
          <a:custGeom>
            <a:avLst/>
            <a:gdLst/>
            <a:ahLst/>
            <a:cxnLst/>
            <a:rect l="l" t="t" r="r" b="b"/>
            <a:pathLst>
              <a:path w="1612803" h="979412">
                <a:moveTo>
                  <a:pt x="0" y="0"/>
                </a:moveTo>
                <a:lnTo>
                  <a:pt x="1612803" y="0"/>
                </a:lnTo>
                <a:lnTo>
                  <a:pt x="1612803" y="979412"/>
                </a:lnTo>
                <a:lnTo>
                  <a:pt x="0" y="9794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79A8EA-BAB3-4F29-A238-603A1BBAAC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sp>
        <p:nvSpPr>
          <p:cNvPr id="15" name="Прямоугольник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CABB728-1450-4B47-8C42-C1C99808A346}"/>
              </a:ext>
            </a:extLst>
          </p:cNvPr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7312" y="-2020761"/>
            <a:ext cx="20522624" cy="14328523"/>
          </a:xfrm>
          <a:custGeom>
            <a:avLst/>
            <a:gdLst/>
            <a:ahLst/>
            <a:cxnLst/>
            <a:rect l="l" t="t" r="r" b="b"/>
            <a:pathLst>
              <a:path w="20522624" h="14328523">
                <a:moveTo>
                  <a:pt x="0" y="0"/>
                </a:moveTo>
                <a:lnTo>
                  <a:pt x="20522624" y="0"/>
                </a:lnTo>
                <a:lnTo>
                  <a:pt x="20522624" y="14328522"/>
                </a:lnTo>
                <a:lnTo>
                  <a:pt x="0" y="14328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888810">
            <a:off x="-1591467" y="8905712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1" y="0"/>
                </a:lnTo>
                <a:lnTo>
                  <a:pt x="8084651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88810">
            <a:off x="-5159637" y="-3540158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0" y="0"/>
                </a:lnTo>
                <a:lnTo>
                  <a:pt x="8084650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8084880"/>
            <a:ext cx="2530905" cy="1173420"/>
          </a:xfrm>
          <a:custGeom>
            <a:avLst/>
            <a:gdLst/>
            <a:ahLst/>
            <a:cxnLst/>
            <a:rect l="l" t="t" r="r" b="b"/>
            <a:pathLst>
              <a:path w="2530905" h="1173420">
                <a:moveTo>
                  <a:pt x="0" y="0"/>
                </a:moveTo>
                <a:lnTo>
                  <a:pt x="2530905" y="0"/>
                </a:lnTo>
                <a:lnTo>
                  <a:pt x="2530905" y="1173420"/>
                </a:lnTo>
                <a:lnTo>
                  <a:pt x="0" y="11734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6999" y="4423681"/>
            <a:ext cx="8001001" cy="1513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947"/>
              </a:lnSpc>
              <a:spcBef>
                <a:spcPct val="0"/>
              </a:spcBef>
            </a:pPr>
            <a:r>
              <a:rPr lang="ru-RU" sz="5460" b="1" spc="-245" dirty="0">
                <a:solidFill>
                  <a:srgbClr val="F6F6E9"/>
                </a:solidFill>
                <a:sym typeface="Telegraf Bold"/>
              </a:rPr>
              <a:t>Право на медицинскую помощь ✔️</a:t>
            </a:r>
            <a:endParaRPr lang="en-US" sz="5460" b="1" spc="-245" dirty="0">
              <a:solidFill>
                <a:srgbClr val="F6F6E9"/>
              </a:solidFill>
              <a:latin typeface="Telegraf Bold"/>
              <a:sym typeface="Telegraf Bold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681349" y="3910389"/>
            <a:ext cx="1612803" cy="979412"/>
          </a:xfrm>
          <a:custGeom>
            <a:avLst/>
            <a:gdLst/>
            <a:ahLst/>
            <a:cxnLst/>
            <a:rect l="l" t="t" r="r" b="b"/>
            <a:pathLst>
              <a:path w="1612803" h="979412">
                <a:moveTo>
                  <a:pt x="0" y="0"/>
                </a:moveTo>
                <a:lnTo>
                  <a:pt x="1612803" y="0"/>
                </a:lnTo>
                <a:lnTo>
                  <a:pt x="1612803" y="979412"/>
                </a:lnTo>
                <a:lnTo>
                  <a:pt x="0" y="9794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79A8EA-BAB3-4F29-A238-603A1BBAAC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sp>
        <p:nvSpPr>
          <p:cNvPr id="10" name="Прямоугольник 9">
            <a:hlinkClick r:id="rId11" action="ppaction://hlinksldjump"/>
            <a:extLst>
              <a:ext uri="{FF2B5EF4-FFF2-40B4-BE49-F238E27FC236}">
                <a16:creationId xmlns:a16="http://schemas.microsoft.com/office/drawing/2014/main" id="{F0A73A5F-2FC0-4D06-BD5A-1FDAE473D4B4}"/>
              </a:ext>
            </a:extLst>
          </p:cNvPr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7117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7312" y="-2020761"/>
            <a:ext cx="20522624" cy="14328523"/>
          </a:xfrm>
          <a:custGeom>
            <a:avLst/>
            <a:gdLst/>
            <a:ahLst/>
            <a:cxnLst/>
            <a:rect l="l" t="t" r="r" b="b"/>
            <a:pathLst>
              <a:path w="20522624" h="14328523">
                <a:moveTo>
                  <a:pt x="0" y="0"/>
                </a:moveTo>
                <a:lnTo>
                  <a:pt x="20522624" y="0"/>
                </a:lnTo>
                <a:lnTo>
                  <a:pt x="20522624" y="14328522"/>
                </a:lnTo>
                <a:lnTo>
                  <a:pt x="0" y="14328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888810">
            <a:off x="-1591467" y="8905712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1" y="0"/>
                </a:lnTo>
                <a:lnTo>
                  <a:pt x="8084651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88810">
            <a:off x="-5159637" y="-3540158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0" y="0"/>
                </a:lnTo>
                <a:lnTo>
                  <a:pt x="8084650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8084880"/>
            <a:ext cx="2530905" cy="1173420"/>
          </a:xfrm>
          <a:custGeom>
            <a:avLst/>
            <a:gdLst/>
            <a:ahLst/>
            <a:cxnLst/>
            <a:rect l="l" t="t" r="r" b="b"/>
            <a:pathLst>
              <a:path w="2530905" h="1173420">
                <a:moveTo>
                  <a:pt x="0" y="0"/>
                </a:moveTo>
                <a:lnTo>
                  <a:pt x="2530905" y="0"/>
                </a:lnTo>
                <a:lnTo>
                  <a:pt x="2530905" y="1173420"/>
                </a:lnTo>
                <a:lnTo>
                  <a:pt x="0" y="11734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772400" y="4423681"/>
            <a:ext cx="8915400" cy="1513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947"/>
              </a:lnSpc>
              <a:spcBef>
                <a:spcPct val="0"/>
              </a:spcBef>
            </a:pPr>
            <a:r>
              <a:rPr lang="ru-RU" sz="5460" b="1" spc="-245" dirty="0">
                <a:solidFill>
                  <a:srgbClr val="F6F6E9"/>
                </a:solidFill>
                <a:sym typeface="Telegraf Bold"/>
              </a:rPr>
              <a:t>Как думаете какое право изображено на картинке? </a:t>
            </a:r>
            <a:endParaRPr lang="en-US" sz="5460" b="1" spc="-245" dirty="0">
              <a:solidFill>
                <a:srgbClr val="F6F6E9"/>
              </a:solidFill>
              <a:latin typeface="Telegraf Bold"/>
              <a:sym typeface="Telegraf Bold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681349" y="3910389"/>
            <a:ext cx="1612803" cy="979412"/>
          </a:xfrm>
          <a:custGeom>
            <a:avLst/>
            <a:gdLst/>
            <a:ahLst/>
            <a:cxnLst/>
            <a:rect l="l" t="t" r="r" b="b"/>
            <a:pathLst>
              <a:path w="1612803" h="979412">
                <a:moveTo>
                  <a:pt x="0" y="0"/>
                </a:moveTo>
                <a:lnTo>
                  <a:pt x="1612803" y="0"/>
                </a:lnTo>
                <a:lnTo>
                  <a:pt x="1612803" y="979412"/>
                </a:lnTo>
                <a:lnTo>
                  <a:pt x="0" y="9794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36E771-3E03-431E-9020-A2F643EBB7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6167166" cy="10287000"/>
          </a:xfrm>
          <a:prstGeom prst="rect">
            <a:avLst/>
          </a:prstGeom>
        </p:spPr>
      </p:pic>
      <p:sp>
        <p:nvSpPr>
          <p:cNvPr id="10" name="Прямоугольник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23C5E2-0F4D-429E-A0DC-E724FCBE2CD6}"/>
              </a:ext>
            </a:extLst>
          </p:cNvPr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419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7312" y="-2020761"/>
            <a:ext cx="20522624" cy="14328523"/>
          </a:xfrm>
          <a:custGeom>
            <a:avLst/>
            <a:gdLst/>
            <a:ahLst/>
            <a:cxnLst/>
            <a:rect l="l" t="t" r="r" b="b"/>
            <a:pathLst>
              <a:path w="20522624" h="14328523">
                <a:moveTo>
                  <a:pt x="0" y="0"/>
                </a:moveTo>
                <a:lnTo>
                  <a:pt x="20522624" y="0"/>
                </a:lnTo>
                <a:lnTo>
                  <a:pt x="20522624" y="14328522"/>
                </a:lnTo>
                <a:lnTo>
                  <a:pt x="0" y="14328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5" name="Freeform 5"/>
          <p:cNvSpPr/>
          <p:nvPr/>
        </p:nvSpPr>
        <p:spPr>
          <a:xfrm rot="1888810">
            <a:off x="-1591467" y="8905712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1" y="0"/>
                </a:lnTo>
                <a:lnTo>
                  <a:pt x="8084651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88810">
            <a:off x="-5159637" y="-3540158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0" y="0"/>
                </a:lnTo>
                <a:lnTo>
                  <a:pt x="8084650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8084880"/>
            <a:ext cx="2530905" cy="1173420"/>
          </a:xfrm>
          <a:custGeom>
            <a:avLst/>
            <a:gdLst/>
            <a:ahLst/>
            <a:cxnLst/>
            <a:rect l="l" t="t" r="r" b="b"/>
            <a:pathLst>
              <a:path w="2530905" h="1173420">
                <a:moveTo>
                  <a:pt x="0" y="0"/>
                </a:moveTo>
                <a:lnTo>
                  <a:pt x="2530905" y="0"/>
                </a:lnTo>
                <a:lnTo>
                  <a:pt x="2530905" y="1173420"/>
                </a:lnTo>
                <a:lnTo>
                  <a:pt x="0" y="11734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772400" y="4423681"/>
            <a:ext cx="8915400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947"/>
              </a:lnSpc>
              <a:spcBef>
                <a:spcPct val="0"/>
              </a:spcBef>
            </a:pPr>
            <a:r>
              <a:rPr lang="ru-RU" sz="5460" b="1" spc="-245" dirty="0">
                <a:solidFill>
                  <a:srgbClr val="F6F6E9"/>
                </a:solidFill>
                <a:sym typeface="Telegraf Bold"/>
              </a:rPr>
              <a:t>Право на образование ✔️</a:t>
            </a:r>
            <a:endParaRPr lang="en-US" sz="5460" b="1" spc="-245" dirty="0">
              <a:solidFill>
                <a:srgbClr val="F6F6E9"/>
              </a:solidFill>
              <a:latin typeface="Telegraf Bold"/>
              <a:sym typeface="Telegraf Bold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681349" y="3910389"/>
            <a:ext cx="1612803" cy="979412"/>
          </a:xfrm>
          <a:custGeom>
            <a:avLst/>
            <a:gdLst/>
            <a:ahLst/>
            <a:cxnLst/>
            <a:rect l="l" t="t" r="r" b="b"/>
            <a:pathLst>
              <a:path w="1612803" h="979412">
                <a:moveTo>
                  <a:pt x="0" y="0"/>
                </a:moveTo>
                <a:lnTo>
                  <a:pt x="1612803" y="0"/>
                </a:lnTo>
                <a:lnTo>
                  <a:pt x="1612803" y="979412"/>
                </a:lnTo>
                <a:lnTo>
                  <a:pt x="0" y="9794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36E771-3E03-431E-9020-A2F643EBB7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6167166" cy="10287000"/>
          </a:xfrm>
          <a:prstGeom prst="rect">
            <a:avLst/>
          </a:prstGeom>
        </p:spPr>
      </p:pic>
      <p:sp>
        <p:nvSpPr>
          <p:cNvPr id="10" name="Прямоугольник 9">
            <a:hlinkClick r:id="rId11" action="ppaction://hlinksldjump"/>
            <a:extLst>
              <a:ext uri="{FF2B5EF4-FFF2-40B4-BE49-F238E27FC236}">
                <a16:creationId xmlns:a16="http://schemas.microsoft.com/office/drawing/2014/main" id="{BCC40FE7-409B-4BB8-93C0-9EFC198446B1}"/>
              </a:ext>
            </a:extLst>
          </p:cNvPr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780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7312" y="-2020761"/>
            <a:ext cx="20522624" cy="14328523"/>
          </a:xfrm>
          <a:custGeom>
            <a:avLst/>
            <a:gdLst/>
            <a:ahLst/>
            <a:cxnLst/>
            <a:rect l="l" t="t" r="r" b="b"/>
            <a:pathLst>
              <a:path w="20522624" h="14328523">
                <a:moveTo>
                  <a:pt x="0" y="0"/>
                </a:moveTo>
                <a:lnTo>
                  <a:pt x="20522624" y="0"/>
                </a:lnTo>
                <a:lnTo>
                  <a:pt x="20522624" y="14328522"/>
                </a:lnTo>
                <a:lnTo>
                  <a:pt x="0" y="14328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888810">
            <a:off x="-1591467" y="8905712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1" y="0"/>
                </a:lnTo>
                <a:lnTo>
                  <a:pt x="8084651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88810">
            <a:off x="-5159637" y="-3540158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0" y="0"/>
                </a:lnTo>
                <a:lnTo>
                  <a:pt x="8084650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8084880"/>
            <a:ext cx="2530905" cy="1173420"/>
          </a:xfrm>
          <a:custGeom>
            <a:avLst/>
            <a:gdLst/>
            <a:ahLst/>
            <a:cxnLst/>
            <a:rect l="l" t="t" r="r" b="b"/>
            <a:pathLst>
              <a:path w="2530905" h="1173420">
                <a:moveTo>
                  <a:pt x="0" y="0"/>
                </a:moveTo>
                <a:lnTo>
                  <a:pt x="2530905" y="0"/>
                </a:lnTo>
                <a:lnTo>
                  <a:pt x="2530905" y="1173420"/>
                </a:lnTo>
                <a:lnTo>
                  <a:pt x="0" y="11734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6999" y="4423681"/>
            <a:ext cx="8001001" cy="1513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947"/>
              </a:lnSpc>
              <a:spcBef>
                <a:spcPct val="0"/>
              </a:spcBef>
            </a:pPr>
            <a:r>
              <a:rPr lang="ru-RU" sz="5460" b="1" spc="-245" dirty="0">
                <a:solidFill>
                  <a:srgbClr val="F6F6E9"/>
                </a:solidFill>
                <a:sym typeface="Telegraf Bold"/>
              </a:rPr>
              <a:t>Как думаете какое право изображено на картинке? </a:t>
            </a:r>
            <a:endParaRPr lang="en-US" sz="5460" b="1" spc="-245" dirty="0">
              <a:solidFill>
                <a:srgbClr val="F6F6E9"/>
              </a:solidFill>
              <a:latin typeface="Telegraf Bold"/>
              <a:sym typeface="Telegraf Bold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681349" y="3910389"/>
            <a:ext cx="1612803" cy="979412"/>
          </a:xfrm>
          <a:custGeom>
            <a:avLst/>
            <a:gdLst/>
            <a:ahLst/>
            <a:cxnLst/>
            <a:rect l="l" t="t" r="r" b="b"/>
            <a:pathLst>
              <a:path w="1612803" h="979412">
                <a:moveTo>
                  <a:pt x="0" y="0"/>
                </a:moveTo>
                <a:lnTo>
                  <a:pt x="1612803" y="0"/>
                </a:lnTo>
                <a:lnTo>
                  <a:pt x="1612803" y="979412"/>
                </a:lnTo>
                <a:lnTo>
                  <a:pt x="0" y="9794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8560BA-A8A9-44E8-848A-7FCCADC219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0286998" cy="10286998"/>
          </a:xfrm>
          <a:prstGeom prst="rect">
            <a:avLst/>
          </a:prstGeom>
        </p:spPr>
      </p:pic>
      <p:sp>
        <p:nvSpPr>
          <p:cNvPr id="10" name="Прямоугольник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55CAEF1-0E91-4AB3-94B4-D62F04F9181F}"/>
              </a:ext>
            </a:extLst>
          </p:cNvPr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383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7312" y="-2020761"/>
            <a:ext cx="20522624" cy="14328523"/>
          </a:xfrm>
          <a:custGeom>
            <a:avLst/>
            <a:gdLst/>
            <a:ahLst/>
            <a:cxnLst/>
            <a:rect l="l" t="t" r="r" b="b"/>
            <a:pathLst>
              <a:path w="20522624" h="14328523">
                <a:moveTo>
                  <a:pt x="0" y="0"/>
                </a:moveTo>
                <a:lnTo>
                  <a:pt x="20522624" y="0"/>
                </a:lnTo>
                <a:lnTo>
                  <a:pt x="20522624" y="14328522"/>
                </a:lnTo>
                <a:lnTo>
                  <a:pt x="0" y="14328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888810">
            <a:off x="-1591467" y="8905712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1" y="0"/>
                </a:lnTo>
                <a:lnTo>
                  <a:pt x="8084651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88810">
            <a:off x="-5159637" y="-3540158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0" y="0"/>
                </a:lnTo>
                <a:lnTo>
                  <a:pt x="8084650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8084880"/>
            <a:ext cx="2530905" cy="1173420"/>
          </a:xfrm>
          <a:custGeom>
            <a:avLst/>
            <a:gdLst/>
            <a:ahLst/>
            <a:cxnLst/>
            <a:rect l="l" t="t" r="r" b="b"/>
            <a:pathLst>
              <a:path w="2530905" h="1173420">
                <a:moveTo>
                  <a:pt x="0" y="0"/>
                </a:moveTo>
                <a:lnTo>
                  <a:pt x="2530905" y="0"/>
                </a:lnTo>
                <a:lnTo>
                  <a:pt x="2530905" y="1173420"/>
                </a:lnTo>
                <a:lnTo>
                  <a:pt x="0" y="11734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6999" y="4423681"/>
            <a:ext cx="8001001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947"/>
              </a:lnSpc>
              <a:spcBef>
                <a:spcPct val="0"/>
              </a:spcBef>
            </a:pPr>
            <a:r>
              <a:rPr lang="ru-RU" sz="5460" b="1" spc="-245" dirty="0">
                <a:solidFill>
                  <a:srgbClr val="F6F6E9"/>
                </a:solidFill>
                <a:sym typeface="Telegraf Bold"/>
              </a:rPr>
              <a:t>Право на свободу слова ✔️</a:t>
            </a:r>
            <a:endParaRPr lang="en-US" sz="5460" b="1" spc="-245" dirty="0">
              <a:solidFill>
                <a:srgbClr val="F6F6E9"/>
              </a:solidFill>
              <a:latin typeface="Telegraf Bold"/>
              <a:sym typeface="Telegraf Bold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681349" y="3910389"/>
            <a:ext cx="1612803" cy="979412"/>
          </a:xfrm>
          <a:custGeom>
            <a:avLst/>
            <a:gdLst/>
            <a:ahLst/>
            <a:cxnLst/>
            <a:rect l="l" t="t" r="r" b="b"/>
            <a:pathLst>
              <a:path w="1612803" h="979412">
                <a:moveTo>
                  <a:pt x="0" y="0"/>
                </a:moveTo>
                <a:lnTo>
                  <a:pt x="1612803" y="0"/>
                </a:lnTo>
                <a:lnTo>
                  <a:pt x="1612803" y="979412"/>
                </a:lnTo>
                <a:lnTo>
                  <a:pt x="0" y="9794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8560BA-A8A9-44E8-848A-7FCCADC219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0286998" cy="10286998"/>
          </a:xfrm>
          <a:prstGeom prst="rect">
            <a:avLst/>
          </a:prstGeom>
        </p:spPr>
      </p:pic>
      <p:sp>
        <p:nvSpPr>
          <p:cNvPr id="10" name="Прямоугольник 9">
            <a:hlinkClick r:id="rId11" action="ppaction://hlinksldjump"/>
            <a:extLst>
              <a:ext uri="{FF2B5EF4-FFF2-40B4-BE49-F238E27FC236}">
                <a16:creationId xmlns:a16="http://schemas.microsoft.com/office/drawing/2014/main" id="{063D0864-B288-4E0C-8973-8865F7225C48}"/>
              </a:ext>
            </a:extLst>
          </p:cNvPr>
          <p:cNvSpPr/>
          <p:nvPr/>
        </p:nvSpPr>
        <p:spPr>
          <a:xfrm>
            <a:off x="0" y="-1"/>
            <a:ext cx="18288000" cy="10286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78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7312" y="-2020761"/>
            <a:ext cx="20522624" cy="14328523"/>
          </a:xfrm>
          <a:custGeom>
            <a:avLst/>
            <a:gdLst/>
            <a:ahLst/>
            <a:cxnLst/>
            <a:rect l="l" t="t" r="r" b="b"/>
            <a:pathLst>
              <a:path w="20522624" h="14328523">
                <a:moveTo>
                  <a:pt x="0" y="0"/>
                </a:moveTo>
                <a:lnTo>
                  <a:pt x="20522624" y="0"/>
                </a:lnTo>
                <a:lnTo>
                  <a:pt x="20522624" y="14328522"/>
                </a:lnTo>
                <a:lnTo>
                  <a:pt x="0" y="14328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888810">
            <a:off x="-1591467" y="8905712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1" y="0"/>
                </a:lnTo>
                <a:lnTo>
                  <a:pt x="8084651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88810">
            <a:off x="-5159637" y="-3540158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0" y="0"/>
                </a:lnTo>
                <a:lnTo>
                  <a:pt x="8084650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8084880"/>
            <a:ext cx="2530905" cy="1173420"/>
          </a:xfrm>
          <a:custGeom>
            <a:avLst/>
            <a:gdLst/>
            <a:ahLst/>
            <a:cxnLst/>
            <a:rect l="l" t="t" r="r" b="b"/>
            <a:pathLst>
              <a:path w="2530905" h="1173420">
                <a:moveTo>
                  <a:pt x="0" y="0"/>
                </a:moveTo>
                <a:lnTo>
                  <a:pt x="2530905" y="0"/>
                </a:lnTo>
                <a:lnTo>
                  <a:pt x="2530905" y="1173420"/>
                </a:lnTo>
                <a:lnTo>
                  <a:pt x="0" y="11734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6999" y="4423681"/>
            <a:ext cx="8001001" cy="1513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947"/>
              </a:lnSpc>
              <a:spcBef>
                <a:spcPct val="0"/>
              </a:spcBef>
            </a:pPr>
            <a:r>
              <a:rPr lang="ru-RU" sz="5460" b="1" spc="-245" dirty="0">
                <a:solidFill>
                  <a:srgbClr val="F6F6E9"/>
                </a:solidFill>
                <a:sym typeface="Telegraf Bold"/>
              </a:rPr>
              <a:t>Как думаете какое право изображено на картинке? </a:t>
            </a:r>
            <a:endParaRPr lang="en-US" sz="5460" b="1" spc="-245" dirty="0">
              <a:solidFill>
                <a:srgbClr val="F6F6E9"/>
              </a:solidFill>
              <a:latin typeface="Telegraf Bold"/>
              <a:sym typeface="Telegraf Bold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681349" y="3910389"/>
            <a:ext cx="1612803" cy="979412"/>
          </a:xfrm>
          <a:custGeom>
            <a:avLst/>
            <a:gdLst/>
            <a:ahLst/>
            <a:cxnLst/>
            <a:rect l="l" t="t" r="r" b="b"/>
            <a:pathLst>
              <a:path w="1612803" h="979412">
                <a:moveTo>
                  <a:pt x="0" y="0"/>
                </a:moveTo>
                <a:lnTo>
                  <a:pt x="1612803" y="0"/>
                </a:lnTo>
                <a:lnTo>
                  <a:pt x="1612803" y="979412"/>
                </a:lnTo>
                <a:lnTo>
                  <a:pt x="0" y="9794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EE3F30-0894-47AC-8193-5FB4DE8BFA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" y="-1"/>
            <a:ext cx="10286997" cy="10286997"/>
          </a:xfrm>
          <a:prstGeom prst="rect">
            <a:avLst/>
          </a:prstGeom>
        </p:spPr>
      </p:pic>
      <p:sp>
        <p:nvSpPr>
          <p:cNvPr id="10" name="Прямоугольник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2D14348-3A87-477B-9BB2-9793295B15F7}"/>
              </a:ext>
            </a:extLst>
          </p:cNvPr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089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7312" y="-2020761"/>
            <a:ext cx="20522624" cy="14328523"/>
          </a:xfrm>
          <a:custGeom>
            <a:avLst/>
            <a:gdLst/>
            <a:ahLst/>
            <a:cxnLst/>
            <a:rect l="l" t="t" r="r" b="b"/>
            <a:pathLst>
              <a:path w="20522624" h="14328523">
                <a:moveTo>
                  <a:pt x="0" y="0"/>
                </a:moveTo>
                <a:lnTo>
                  <a:pt x="20522624" y="0"/>
                </a:lnTo>
                <a:lnTo>
                  <a:pt x="20522624" y="14328522"/>
                </a:lnTo>
                <a:lnTo>
                  <a:pt x="0" y="14328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31329" y="-2486671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1" y="0"/>
                </a:lnTo>
                <a:lnTo>
                  <a:pt x="8084651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4886134" y="8265176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1" y="0"/>
                </a:lnTo>
                <a:lnTo>
                  <a:pt x="8084651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8" name="Таблица 18">
            <a:extLst>
              <a:ext uri="{FF2B5EF4-FFF2-40B4-BE49-F238E27FC236}">
                <a16:creationId xmlns:a16="http://schemas.microsoft.com/office/drawing/2014/main" id="{B1F79C55-7E13-41F0-8AE4-A96E9F7A7E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214708"/>
              </p:ext>
            </p:extLst>
          </p:nvPr>
        </p:nvGraphicFramePr>
        <p:xfrm>
          <a:off x="533399" y="571500"/>
          <a:ext cx="17244000" cy="9216001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874000">
                  <a:extLst>
                    <a:ext uri="{9D8B030D-6E8A-4147-A177-3AD203B41FA5}">
                      <a16:colId xmlns:a16="http://schemas.microsoft.com/office/drawing/2014/main" val="2852418722"/>
                    </a:ext>
                  </a:extLst>
                </a:gridCol>
                <a:gridCol w="2874000">
                  <a:extLst>
                    <a:ext uri="{9D8B030D-6E8A-4147-A177-3AD203B41FA5}">
                      <a16:colId xmlns:a16="http://schemas.microsoft.com/office/drawing/2014/main" val="780543897"/>
                    </a:ext>
                  </a:extLst>
                </a:gridCol>
                <a:gridCol w="2874000">
                  <a:extLst>
                    <a:ext uri="{9D8B030D-6E8A-4147-A177-3AD203B41FA5}">
                      <a16:colId xmlns:a16="http://schemas.microsoft.com/office/drawing/2014/main" val="4079770168"/>
                    </a:ext>
                  </a:extLst>
                </a:gridCol>
                <a:gridCol w="2874000">
                  <a:extLst>
                    <a:ext uri="{9D8B030D-6E8A-4147-A177-3AD203B41FA5}">
                      <a16:colId xmlns:a16="http://schemas.microsoft.com/office/drawing/2014/main" val="3523959140"/>
                    </a:ext>
                  </a:extLst>
                </a:gridCol>
                <a:gridCol w="2874000">
                  <a:extLst>
                    <a:ext uri="{9D8B030D-6E8A-4147-A177-3AD203B41FA5}">
                      <a16:colId xmlns:a16="http://schemas.microsoft.com/office/drawing/2014/main" val="2204652173"/>
                    </a:ext>
                  </a:extLst>
                </a:gridCol>
                <a:gridCol w="2874000">
                  <a:extLst>
                    <a:ext uri="{9D8B030D-6E8A-4147-A177-3AD203B41FA5}">
                      <a16:colId xmlns:a16="http://schemas.microsoft.com/office/drawing/2014/main" val="858594590"/>
                    </a:ext>
                  </a:extLst>
                </a:gridCol>
              </a:tblGrid>
              <a:tr h="1807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algn="ctr" defTabSz="914400" rtl="0" eaLnBrk="1" latinLnBrk="0" hangingPunct="1">
                        <a:lnSpc>
                          <a:spcPts val="3300"/>
                        </a:lnSpc>
                      </a:pPr>
                      <a:r>
                        <a:rPr lang="ru-RU" sz="3200" b="1" u="none" strike="noStrike" kern="1200" spc="-120" dirty="0">
                          <a:solidFill>
                            <a:srgbClr val="FFFFFF"/>
                          </a:solidFill>
                          <a:latin typeface="Microsoft JhengHei UI Light" panose="020B0304030504040204" pitchFamily="34" charset="-120"/>
                          <a:ea typeface="Microsoft JhengHei UI Light" panose="020B0304030504040204" pitchFamily="34" charset="-120"/>
                        </a:rPr>
                        <a:t>Школьные правила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ts val="3300"/>
                        </a:lnSpc>
                      </a:pPr>
                      <a:r>
                        <a:rPr lang="ru-RU" sz="6000" b="1" u="none" strike="noStrike" kern="1200" spc="-120" dirty="0">
                          <a:solidFill>
                            <a:srgbClr val="FFFFFF"/>
                          </a:solidFill>
                          <a:latin typeface="Microsoft JhengHei UI Light" panose="020B0304030504040204" pitchFamily="34" charset="-120"/>
                          <a:ea typeface="Microsoft JhengHei UI Light" panose="020B0304030504040204" pitchFamily="34" charset="-120"/>
                          <a:cs typeface="Times new Roman"/>
                          <a:hlinkClick r:id="rId6" action="ppaction://hlinksldjump"/>
                        </a:rPr>
                        <a:t>10</a:t>
                      </a:r>
                      <a:endParaRPr lang="ru-RU" sz="6000" b="1" u="none" strike="noStrike" kern="1200" spc="-120" dirty="0">
                        <a:solidFill>
                          <a:srgbClr val="FFFFFF"/>
                        </a:solidFill>
                        <a:latin typeface="Microsoft JhengHei UI Light" panose="020B0304030504040204" pitchFamily="34" charset="-120"/>
                        <a:ea typeface="Microsoft JhengHei UI Light" panose="020B0304030504040204" pitchFamily="34" charset="-120"/>
                        <a:cs typeface="Times new Roman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ts val="3300"/>
                        </a:lnSpc>
                      </a:pPr>
                      <a:r>
                        <a:rPr lang="ru-RU" sz="6000" b="1" u="none" strike="noStrike" kern="1200" spc="-120" baseline="0" dirty="0">
                          <a:solidFill>
                            <a:schemeClr val="bg1"/>
                          </a:solidFill>
                          <a:latin typeface="Microsoft JhengHei UI Light" panose="020B0304030504040204" pitchFamily="34" charset="-120"/>
                          <a:ea typeface="Microsoft JhengHei UI Light" panose="020B0304030504040204" pitchFamily="34" charset="-120"/>
                          <a:cs typeface="Times new Roman"/>
                          <a:hlinkClick r:id="rId7" action="ppaction://hlinksldjump"/>
                        </a:rPr>
                        <a:t>20</a:t>
                      </a:r>
                      <a:endParaRPr lang="ru-RU" sz="6000" b="1" u="none" strike="noStrike" kern="1200" spc="-120" baseline="0" dirty="0">
                        <a:solidFill>
                          <a:schemeClr val="bg1"/>
                        </a:solidFill>
                        <a:latin typeface="Microsoft JhengHei UI Light" panose="020B0304030504040204" pitchFamily="34" charset="-120"/>
                        <a:ea typeface="Microsoft JhengHei UI Light" panose="020B0304030504040204" pitchFamily="34" charset="-120"/>
                        <a:cs typeface="Times new Roman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ts val="3300"/>
                        </a:lnSpc>
                      </a:pPr>
                      <a:r>
                        <a:rPr lang="ru-RU" sz="6000" b="1" u="none" strike="noStrike" kern="1200" spc="-120" dirty="0">
                          <a:solidFill>
                            <a:srgbClr val="FFFFFF"/>
                          </a:solidFill>
                          <a:latin typeface="Microsoft JhengHei UI Light" panose="020B0304030504040204" pitchFamily="34" charset="-120"/>
                          <a:ea typeface="Microsoft JhengHei UI Light" panose="020B0304030504040204" pitchFamily="34" charset="-120"/>
                          <a:cs typeface="Times new Roman"/>
                          <a:hlinkClick r:id="rId8" action="ppaction://hlinksldjump"/>
                        </a:rPr>
                        <a:t>30</a:t>
                      </a:r>
                      <a:endParaRPr lang="ru-RU" sz="6000" b="1" u="none" strike="noStrike" kern="1200" spc="-120" dirty="0">
                        <a:solidFill>
                          <a:srgbClr val="FFFFFF"/>
                        </a:solidFill>
                        <a:latin typeface="Microsoft JhengHei UI Light" panose="020B0304030504040204" pitchFamily="34" charset="-120"/>
                        <a:ea typeface="Microsoft JhengHei UI Light" panose="020B0304030504040204" pitchFamily="34" charset="-120"/>
                        <a:cs typeface="Times new Roman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ts val="3300"/>
                        </a:lnSpc>
                      </a:pPr>
                      <a:r>
                        <a:rPr lang="ru-RU" sz="6000" b="1" u="none" strike="noStrike" kern="1200" spc="-120" dirty="0">
                          <a:solidFill>
                            <a:srgbClr val="FFFFFF"/>
                          </a:solidFill>
                          <a:latin typeface="Microsoft JhengHei UI Light" panose="020B0304030504040204" pitchFamily="34" charset="-120"/>
                          <a:ea typeface="Microsoft JhengHei UI Light" panose="020B0304030504040204" pitchFamily="34" charset="-120"/>
                          <a:cs typeface="Times new Roman"/>
                          <a:hlinkClick r:id="rId9" action="ppaction://hlinksldjump"/>
                        </a:rPr>
                        <a:t>40</a:t>
                      </a:r>
                      <a:endParaRPr lang="ru-RU" sz="6000" b="1" u="none" strike="noStrike" kern="1200" spc="-120" dirty="0">
                        <a:solidFill>
                          <a:srgbClr val="FFFFFF"/>
                        </a:solidFill>
                        <a:latin typeface="Microsoft JhengHei UI Light" panose="020B0304030504040204" pitchFamily="34" charset="-120"/>
                        <a:ea typeface="Microsoft JhengHei UI Light" panose="020B0304030504040204" pitchFamily="34" charset="-120"/>
                        <a:cs typeface="Times new Roman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ts val="3300"/>
                        </a:lnSpc>
                      </a:pPr>
                      <a:r>
                        <a:rPr lang="ru-RU" sz="6000" b="1" u="none" strike="noStrike" kern="1200" spc="-120" dirty="0">
                          <a:solidFill>
                            <a:srgbClr val="FFFFFF"/>
                          </a:solidFill>
                          <a:latin typeface="Microsoft JhengHei UI Light" panose="020B0304030504040204" pitchFamily="34" charset="-120"/>
                          <a:ea typeface="Microsoft JhengHei UI Light" panose="020B0304030504040204" pitchFamily="34" charset="-120"/>
                          <a:cs typeface="Times new Roman"/>
                          <a:hlinkClick r:id="rId10" action="ppaction://hlinksldjump"/>
                        </a:rPr>
                        <a:t>50</a:t>
                      </a:r>
                      <a:endParaRPr lang="ru-RU" sz="6000" b="1" u="none" strike="noStrike" kern="1200" spc="-120" dirty="0">
                        <a:solidFill>
                          <a:srgbClr val="FFFFFF"/>
                        </a:solidFill>
                        <a:latin typeface="Microsoft JhengHei UI Light" panose="020B0304030504040204" pitchFamily="34" charset="-120"/>
                        <a:ea typeface="Microsoft JhengHei UI Light" panose="020B0304030504040204" pitchFamily="34" charset="-120"/>
                        <a:cs typeface="Times new Roman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1383272"/>
                  </a:ext>
                </a:extLst>
              </a:tr>
              <a:tr h="1807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ts val="3300"/>
                        </a:lnSpc>
                      </a:pPr>
                      <a:r>
                        <a:rPr lang="ru-RU" sz="3200" b="1" u="none" strike="noStrike" kern="1200" spc="-120" dirty="0">
                          <a:solidFill>
                            <a:srgbClr val="FFFFFF"/>
                          </a:solidFill>
                          <a:latin typeface="Microsoft JhengHei UI Light" panose="020B0304030504040204" pitchFamily="34" charset="-120"/>
                          <a:ea typeface="Microsoft JhengHei UI Light" panose="020B0304030504040204" pitchFamily="34" charset="-120"/>
                          <a:cs typeface="Times new Roman"/>
                        </a:rPr>
                        <a:t>Права в картинках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ts val="3300"/>
                        </a:lnSpc>
                      </a:pPr>
                      <a:r>
                        <a:rPr lang="ru-RU" sz="6000" b="1" u="none" strike="noStrike" kern="1200" spc="-120" dirty="0">
                          <a:solidFill>
                            <a:srgbClr val="FFFFFF"/>
                          </a:solidFill>
                          <a:latin typeface="Microsoft JhengHei UI Light" panose="020B0304030504040204" pitchFamily="34" charset="-120"/>
                          <a:ea typeface="Microsoft JhengHei UI Light" panose="020B0304030504040204" pitchFamily="34" charset="-120"/>
                          <a:cs typeface="Times new Roman"/>
                          <a:hlinkClick r:id="rId11" action="ppaction://hlinksldjump"/>
                        </a:rPr>
                        <a:t>10</a:t>
                      </a:r>
                      <a:endParaRPr lang="ru-RU" sz="6000" b="1" u="none" strike="noStrike" kern="1200" spc="-120" dirty="0">
                        <a:solidFill>
                          <a:srgbClr val="FFFFFF"/>
                        </a:solidFill>
                        <a:latin typeface="Microsoft JhengHei UI Light" panose="020B0304030504040204" pitchFamily="34" charset="-120"/>
                        <a:ea typeface="Microsoft JhengHei UI Light" panose="020B0304030504040204" pitchFamily="34" charset="-120"/>
                        <a:cs typeface="Times new Roman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ts val="3300"/>
                        </a:lnSpc>
                      </a:pPr>
                      <a:r>
                        <a:rPr lang="ru-RU" sz="6000" b="1" u="none" strike="noStrike" kern="1200" spc="-120" dirty="0">
                          <a:solidFill>
                            <a:srgbClr val="FFFFFF"/>
                          </a:solidFill>
                          <a:latin typeface="Microsoft JhengHei UI Light" panose="020B0304030504040204" pitchFamily="34" charset="-120"/>
                          <a:ea typeface="Microsoft JhengHei UI Light" panose="020B0304030504040204" pitchFamily="34" charset="-120"/>
                          <a:cs typeface="Times new Roman"/>
                          <a:hlinkClick r:id="rId12" action="ppaction://hlinksldjump"/>
                        </a:rPr>
                        <a:t>20</a:t>
                      </a:r>
                      <a:endParaRPr lang="ru-RU" sz="6000" b="1" u="none" strike="noStrike" kern="1200" spc="-120" dirty="0">
                        <a:solidFill>
                          <a:srgbClr val="FFFFFF"/>
                        </a:solidFill>
                        <a:latin typeface="Microsoft JhengHei UI Light" panose="020B0304030504040204" pitchFamily="34" charset="-120"/>
                        <a:ea typeface="Microsoft JhengHei UI Light" panose="020B0304030504040204" pitchFamily="34" charset="-120"/>
                        <a:cs typeface="Times new Roman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ts val="3300"/>
                        </a:lnSpc>
                      </a:pPr>
                      <a:r>
                        <a:rPr lang="ru-RU" sz="6000" b="1" u="none" strike="noStrike" kern="1200" spc="-120" dirty="0">
                          <a:solidFill>
                            <a:srgbClr val="FFFFFF"/>
                          </a:solidFill>
                          <a:latin typeface="Microsoft JhengHei UI Light" panose="020B0304030504040204" pitchFamily="34" charset="-120"/>
                          <a:ea typeface="Microsoft JhengHei UI Light" panose="020B0304030504040204" pitchFamily="34" charset="-120"/>
                          <a:cs typeface="Times new Roman"/>
                          <a:hlinkClick r:id="rId13" action="ppaction://hlinksldjump"/>
                        </a:rPr>
                        <a:t>30</a:t>
                      </a:r>
                      <a:endParaRPr lang="ru-RU" sz="6000" b="1" u="none" strike="noStrike" kern="1200" spc="-120" dirty="0">
                        <a:solidFill>
                          <a:srgbClr val="FFFFFF"/>
                        </a:solidFill>
                        <a:latin typeface="Microsoft JhengHei UI Light" panose="020B0304030504040204" pitchFamily="34" charset="-120"/>
                        <a:ea typeface="Microsoft JhengHei UI Light" panose="020B0304030504040204" pitchFamily="34" charset="-120"/>
                        <a:cs typeface="Times new Roman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ts val="3300"/>
                        </a:lnSpc>
                      </a:pPr>
                      <a:r>
                        <a:rPr lang="ru-RU" sz="6000" b="1" u="none" strike="noStrike" kern="1200" spc="-120" dirty="0">
                          <a:solidFill>
                            <a:srgbClr val="FFFFFF"/>
                          </a:solidFill>
                          <a:latin typeface="Microsoft JhengHei UI Light" panose="020B0304030504040204" pitchFamily="34" charset="-120"/>
                          <a:ea typeface="Microsoft JhengHei UI Light" panose="020B0304030504040204" pitchFamily="34" charset="-120"/>
                          <a:cs typeface="Times new Roman"/>
                          <a:hlinkClick r:id="rId14" action="ppaction://hlinksldjump"/>
                        </a:rPr>
                        <a:t>40</a:t>
                      </a:r>
                      <a:endParaRPr lang="ru-RU" sz="6000" b="1" u="none" strike="noStrike" kern="1200" spc="-120" dirty="0">
                        <a:solidFill>
                          <a:srgbClr val="FFFFFF"/>
                        </a:solidFill>
                        <a:latin typeface="Microsoft JhengHei UI Light" panose="020B0304030504040204" pitchFamily="34" charset="-120"/>
                        <a:ea typeface="Microsoft JhengHei UI Light" panose="020B0304030504040204" pitchFamily="34" charset="-120"/>
                        <a:cs typeface="Times new Roman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ts val="3300"/>
                        </a:lnSpc>
                      </a:pPr>
                      <a:r>
                        <a:rPr lang="ru-RU" sz="6000" b="1" u="none" strike="noStrike" kern="1200" spc="-120" dirty="0">
                          <a:solidFill>
                            <a:srgbClr val="FFFFFF"/>
                          </a:solidFill>
                          <a:latin typeface="Microsoft JhengHei UI Light" panose="020B0304030504040204" pitchFamily="34" charset="-120"/>
                          <a:ea typeface="Microsoft JhengHei UI Light" panose="020B0304030504040204" pitchFamily="34" charset="-120"/>
                          <a:cs typeface="Times new Roman"/>
                          <a:hlinkClick r:id="rId15" action="ppaction://hlinksldjump"/>
                        </a:rPr>
                        <a:t>50</a:t>
                      </a:r>
                      <a:endParaRPr lang="ru-RU" sz="6000" b="1" u="none" strike="noStrike" kern="1200" spc="-120" dirty="0">
                        <a:solidFill>
                          <a:srgbClr val="FFFFFF"/>
                        </a:solidFill>
                        <a:latin typeface="Microsoft JhengHei UI Light" panose="020B0304030504040204" pitchFamily="34" charset="-120"/>
                        <a:ea typeface="Microsoft JhengHei UI Light" panose="020B0304030504040204" pitchFamily="34" charset="-120"/>
                        <a:cs typeface="Times new Roman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6358293"/>
                  </a:ext>
                </a:extLst>
              </a:tr>
              <a:tr h="19877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ts val="3300"/>
                        </a:lnSpc>
                      </a:pPr>
                      <a:r>
                        <a:rPr lang="ru-RU" sz="3200" b="1" u="none" strike="noStrike" kern="1200" spc="-120" dirty="0">
                          <a:solidFill>
                            <a:srgbClr val="FFFFFF"/>
                          </a:solidFill>
                          <a:latin typeface="Microsoft JhengHei UI Light" panose="020B0304030504040204" pitchFamily="34" charset="-120"/>
                          <a:ea typeface="Microsoft JhengHei UI Light" panose="020B0304030504040204" pitchFamily="34" charset="-120"/>
                          <a:cs typeface="Times new Roman"/>
                        </a:rPr>
                        <a:t>Личное и общественное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ts val="3300"/>
                        </a:lnSpc>
                      </a:pPr>
                      <a:r>
                        <a:rPr lang="ru-RU" sz="6000" b="1" u="none" strike="noStrike" kern="1200" spc="-120" dirty="0">
                          <a:solidFill>
                            <a:srgbClr val="FFFFFF"/>
                          </a:solidFill>
                          <a:latin typeface="Microsoft JhengHei UI Light" panose="020B0304030504040204" pitchFamily="34" charset="-120"/>
                          <a:ea typeface="Microsoft JhengHei UI Light" panose="020B0304030504040204" pitchFamily="34" charset="-120"/>
                          <a:cs typeface="Times new Roman"/>
                          <a:hlinkClick r:id="rId16" action="ppaction://hlinksldjump"/>
                        </a:rPr>
                        <a:t>10</a:t>
                      </a:r>
                      <a:endParaRPr lang="ru-RU" sz="6000" b="1" u="none" strike="noStrike" kern="1200" spc="-120" dirty="0">
                        <a:solidFill>
                          <a:srgbClr val="FFFFFF"/>
                        </a:solidFill>
                        <a:latin typeface="Microsoft JhengHei UI Light" panose="020B0304030504040204" pitchFamily="34" charset="-120"/>
                        <a:ea typeface="Microsoft JhengHei UI Light" panose="020B0304030504040204" pitchFamily="34" charset="-120"/>
                        <a:cs typeface="Times new Roman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ts val="3300"/>
                        </a:lnSpc>
                      </a:pPr>
                      <a:r>
                        <a:rPr lang="ru-RU" sz="6000" b="1" u="none" strike="noStrike" kern="1200" spc="-120" dirty="0">
                          <a:solidFill>
                            <a:srgbClr val="FFFFFF"/>
                          </a:solidFill>
                          <a:latin typeface="Microsoft JhengHei UI Light" panose="020B0304030504040204" pitchFamily="34" charset="-120"/>
                          <a:ea typeface="Microsoft JhengHei UI Light" panose="020B0304030504040204" pitchFamily="34" charset="-120"/>
                          <a:cs typeface="Times new Roman"/>
                          <a:hlinkClick r:id="rId17" action="ppaction://hlinksldjump"/>
                        </a:rPr>
                        <a:t>20</a:t>
                      </a:r>
                      <a:endParaRPr lang="ru-RU" sz="6000" b="1" u="none" strike="noStrike" kern="1200" spc="-120" dirty="0">
                        <a:solidFill>
                          <a:srgbClr val="FFFFFF"/>
                        </a:solidFill>
                        <a:latin typeface="Microsoft JhengHei UI Light" panose="020B0304030504040204" pitchFamily="34" charset="-120"/>
                        <a:ea typeface="Microsoft JhengHei UI Light" panose="020B0304030504040204" pitchFamily="34" charset="-120"/>
                        <a:cs typeface="Times new Roman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ts val="3300"/>
                        </a:lnSpc>
                      </a:pPr>
                      <a:r>
                        <a:rPr lang="ru-RU" sz="6000" b="1" u="none" strike="noStrike" kern="1200" spc="-120" dirty="0">
                          <a:solidFill>
                            <a:srgbClr val="FFFFFF"/>
                          </a:solidFill>
                          <a:latin typeface="Microsoft JhengHei UI Light" panose="020B0304030504040204" pitchFamily="34" charset="-120"/>
                          <a:ea typeface="Microsoft JhengHei UI Light" panose="020B0304030504040204" pitchFamily="34" charset="-120"/>
                          <a:cs typeface="Times new Roman"/>
                          <a:hlinkClick r:id="rId18" action="ppaction://hlinksldjump"/>
                        </a:rPr>
                        <a:t>30</a:t>
                      </a:r>
                      <a:endParaRPr lang="ru-RU" sz="6000" b="1" u="none" strike="noStrike" kern="1200" spc="-120" dirty="0">
                        <a:solidFill>
                          <a:srgbClr val="FFFFFF"/>
                        </a:solidFill>
                        <a:latin typeface="Microsoft JhengHei UI Light" panose="020B0304030504040204" pitchFamily="34" charset="-120"/>
                        <a:ea typeface="Microsoft JhengHei UI Light" panose="020B0304030504040204" pitchFamily="34" charset="-120"/>
                        <a:cs typeface="Times new Roman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ts val="3300"/>
                        </a:lnSpc>
                      </a:pPr>
                      <a:r>
                        <a:rPr lang="ru-RU" sz="6000" b="1" u="none" strike="noStrike" kern="1200" spc="-120" dirty="0">
                          <a:solidFill>
                            <a:srgbClr val="FFFFFF"/>
                          </a:solidFill>
                          <a:latin typeface="Microsoft JhengHei UI Light" panose="020B0304030504040204" pitchFamily="34" charset="-120"/>
                          <a:ea typeface="Microsoft JhengHei UI Light" panose="020B0304030504040204" pitchFamily="34" charset="-120"/>
                          <a:cs typeface="Times new Roman"/>
                          <a:hlinkClick r:id="rId19" action="ppaction://hlinksldjump"/>
                        </a:rPr>
                        <a:t>40</a:t>
                      </a:r>
                      <a:endParaRPr lang="ru-RU" sz="6000" b="1" u="none" strike="noStrike" kern="1200" spc="-120" dirty="0">
                        <a:solidFill>
                          <a:srgbClr val="FFFFFF"/>
                        </a:solidFill>
                        <a:latin typeface="Microsoft JhengHei UI Light" panose="020B0304030504040204" pitchFamily="34" charset="-120"/>
                        <a:ea typeface="Microsoft JhengHei UI Light" panose="020B0304030504040204" pitchFamily="34" charset="-120"/>
                        <a:cs typeface="Times new Roman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ts val="3300"/>
                        </a:lnSpc>
                      </a:pPr>
                      <a:r>
                        <a:rPr lang="ru-RU" sz="6000" b="1" u="none" strike="noStrike" kern="1200" spc="-120" dirty="0">
                          <a:solidFill>
                            <a:srgbClr val="FFFFFF"/>
                          </a:solidFill>
                          <a:latin typeface="Microsoft JhengHei UI Light" panose="020B0304030504040204" pitchFamily="34" charset="-120"/>
                          <a:ea typeface="Microsoft JhengHei UI Light" panose="020B0304030504040204" pitchFamily="34" charset="-120"/>
                          <a:cs typeface="Times new Roman"/>
                          <a:hlinkClick r:id="rId20" action="ppaction://hlinksldjump"/>
                        </a:rPr>
                        <a:t>50</a:t>
                      </a:r>
                      <a:endParaRPr lang="ru-RU" sz="6000" b="1" u="none" strike="noStrike" kern="1200" spc="-120" dirty="0">
                        <a:solidFill>
                          <a:srgbClr val="FFFFFF"/>
                        </a:solidFill>
                        <a:latin typeface="Microsoft JhengHei UI Light" panose="020B0304030504040204" pitchFamily="34" charset="-120"/>
                        <a:ea typeface="Microsoft JhengHei UI Light" panose="020B0304030504040204" pitchFamily="34" charset="-120"/>
                        <a:cs typeface="Times new Roman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1209132"/>
                  </a:ext>
                </a:extLst>
              </a:tr>
              <a:tr h="180706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3300"/>
                        </a:lnSpc>
                      </a:pPr>
                      <a:r>
                        <a:rPr lang="ru-RU" sz="3200" b="1" u="none" strike="noStrike" kern="1200" spc="-120" dirty="0">
                          <a:solidFill>
                            <a:srgbClr val="FFFFFF"/>
                          </a:solidFill>
                          <a:latin typeface="Microsoft JhengHei UI Light" panose="020B0304030504040204" pitchFamily="34" charset="-120"/>
                          <a:ea typeface="Microsoft JhengHei UI Light" panose="020B0304030504040204" pitchFamily="34" charset="-120"/>
                          <a:cs typeface="Times new Roman"/>
                        </a:rPr>
                        <a:t>Словарь юного правоведа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ts val="3300"/>
                        </a:lnSpc>
                      </a:pPr>
                      <a:r>
                        <a:rPr lang="ru-RU" sz="6000" b="1" u="none" strike="noStrike" kern="1200" spc="-120" dirty="0">
                          <a:solidFill>
                            <a:srgbClr val="FFFFFF"/>
                          </a:solidFill>
                          <a:latin typeface="Microsoft JhengHei UI Light" panose="020B0304030504040204" pitchFamily="34" charset="-120"/>
                          <a:ea typeface="Microsoft JhengHei UI Light" panose="020B0304030504040204" pitchFamily="34" charset="-120"/>
                          <a:cs typeface="Times new Roman"/>
                          <a:hlinkClick r:id="rId21" action="ppaction://hlinksldjump"/>
                        </a:rPr>
                        <a:t>10</a:t>
                      </a:r>
                      <a:endParaRPr lang="ru-RU" sz="6000" b="1" u="none" strike="noStrike" kern="1200" spc="-120" dirty="0">
                        <a:solidFill>
                          <a:srgbClr val="FFFFFF"/>
                        </a:solidFill>
                        <a:latin typeface="Microsoft JhengHei UI Light" panose="020B0304030504040204" pitchFamily="34" charset="-120"/>
                        <a:ea typeface="Microsoft JhengHei UI Light" panose="020B0304030504040204" pitchFamily="34" charset="-120"/>
                        <a:cs typeface="Times new Roman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ts val="3300"/>
                        </a:lnSpc>
                      </a:pPr>
                      <a:r>
                        <a:rPr lang="ru-RU" sz="6000" b="1" u="none" strike="noStrike" kern="1200" spc="-120" dirty="0">
                          <a:solidFill>
                            <a:srgbClr val="FFFFFF"/>
                          </a:solidFill>
                          <a:latin typeface="Microsoft JhengHei UI Light" panose="020B0304030504040204" pitchFamily="34" charset="-120"/>
                          <a:ea typeface="Microsoft JhengHei UI Light" panose="020B0304030504040204" pitchFamily="34" charset="-120"/>
                          <a:cs typeface="Times new Roman"/>
                          <a:hlinkClick r:id="rId22" action="ppaction://hlinksldjump"/>
                        </a:rPr>
                        <a:t>20</a:t>
                      </a:r>
                      <a:endParaRPr lang="ru-RU" sz="6000" b="1" u="none" strike="noStrike" kern="1200" spc="-120" dirty="0">
                        <a:solidFill>
                          <a:srgbClr val="FFFFFF"/>
                        </a:solidFill>
                        <a:latin typeface="Microsoft JhengHei UI Light" panose="020B0304030504040204" pitchFamily="34" charset="-120"/>
                        <a:ea typeface="Microsoft JhengHei UI Light" panose="020B0304030504040204" pitchFamily="34" charset="-120"/>
                        <a:cs typeface="Times new Roman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ts val="3300"/>
                        </a:lnSpc>
                      </a:pPr>
                      <a:r>
                        <a:rPr lang="ru-RU" sz="6000" b="1" u="none" strike="noStrike" kern="1200" spc="-120" dirty="0">
                          <a:solidFill>
                            <a:srgbClr val="FFFFFF"/>
                          </a:solidFill>
                          <a:latin typeface="Microsoft JhengHei UI Light" panose="020B0304030504040204" pitchFamily="34" charset="-120"/>
                          <a:ea typeface="Microsoft JhengHei UI Light" panose="020B0304030504040204" pitchFamily="34" charset="-120"/>
                          <a:cs typeface="Times new Roman"/>
                          <a:hlinkClick r:id="rId23" action="ppaction://hlinksldjump"/>
                        </a:rPr>
                        <a:t>30</a:t>
                      </a:r>
                      <a:endParaRPr lang="ru-RU" sz="6000" b="1" u="none" strike="noStrike" kern="1200" spc="-120" dirty="0">
                        <a:solidFill>
                          <a:srgbClr val="FFFFFF"/>
                        </a:solidFill>
                        <a:latin typeface="Microsoft JhengHei UI Light" panose="020B0304030504040204" pitchFamily="34" charset="-120"/>
                        <a:ea typeface="Microsoft JhengHei UI Light" panose="020B0304030504040204" pitchFamily="34" charset="-120"/>
                        <a:cs typeface="Times new Roman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ts val="3300"/>
                        </a:lnSpc>
                      </a:pPr>
                      <a:r>
                        <a:rPr lang="ru-RU" sz="6000" b="1" u="none" strike="noStrike" kern="1200" spc="-120" dirty="0">
                          <a:solidFill>
                            <a:srgbClr val="FFFFFF"/>
                          </a:solidFill>
                          <a:latin typeface="Microsoft JhengHei UI Light" panose="020B0304030504040204" pitchFamily="34" charset="-120"/>
                          <a:ea typeface="Microsoft JhengHei UI Light" panose="020B0304030504040204" pitchFamily="34" charset="-120"/>
                          <a:cs typeface="Times new Roman"/>
                          <a:hlinkClick r:id="rId24" action="ppaction://hlinksldjump"/>
                        </a:rPr>
                        <a:t>40</a:t>
                      </a:r>
                      <a:endParaRPr lang="ru-RU" sz="6000" b="1" u="none" strike="noStrike" kern="1200" spc="-120" dirty="0">
                        <a:solidFill>
                          <a:srgbClr val="FFFFFF"/>
                        </a:solidFill>
                        <a:latin typeface="Microsoft JhengHei UI Light" panose="020B0304030504040204" pitchFamily="34" charset="-120"/>
                        <a:ea typeface="Microsoft JhengHei UI Light" panose="020B0304030504040204" pitchFamily="34" charset="-120"/>
                        <a:cs typeface="Times new Roman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ts val="3300"/>
                        </a:lnSpc>
                      </a:pPr>
                      <a:r>
                        <a:rPr lang="ru-RU" sz="6000" b="1" u="none" strike="noStrike" kern="1200" spc="-120" dirty="0">
                          <a:solidFill>
                            <a:srgbClr val="FFFFFF"/>
                          </a:solidFill>
                          <a:latin typeface="Microsoft JhengHei UI Light" panose="020B0304030504040204" pitchFamily="34" charset="-120"/>
                          <a:ea typeface="Microsoft JhengHei UI Light" panose="020B0304030504040204" pitchFamily="34" charset="-120"/>
                          <a:cs typeface="Times new Roman"/>
                          <a:hlinkClick r:id="rId25" action="ppaction://hlinksldjump"/>
                        </a:rPr>
                        <a:t>50</a:t>
                      </a:r>
                      <a:endParaRPr lang="ru-RU" sz="6000" b="1" u="none" strike="noStrike" kern="1200" spc="-120" dirty="0">
                        <a:solidFill>
                          <a:srgbClr val="FFFFFF"/>
                        </a:solidFill>
                        <a:latin typeface="Microsoft JhengHei UI Light" panose="020B0304030504040204" pitchFamily="34" charset="-120"/>
                        <a:ea typeface="Microsoft JhengHei UI Light" panose="020B0304030504040204" pitchFamily="34" charset="-120"/>
                        <a:cs typeface="Times new Roman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160184"/>
                  </a:ext>
                </a:extLst>
              </a:tr>
              <a:tr h="180706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3300"/>
                        </a:lnSpc>
                      </a:pPr>
                      <a:r>
                        <a:rPr lang="ru-RU" sz="3200" b="1" u="none" strike="noStrike" kern="1200" spc="-120" dirty="0">
                          <a:solidFill>
                            <a:srgbClr val="FFFFFF"/>
                          </a:solidFill>
                          <a:latin typeface="Microsoft JhengHei UI Light" panose="020B0304030504040204" pitchFamily="34" charset="-120"/>
                          <a:ea typeface="Microsoft JhengHei UI Light" panose="020B0304030504040204" pitchFamily="34" charset="-120"/>
                          <a:cs typeface="Times new Roman"/>
                        </a:rPr>
                        <a:t>Кто поможет?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ts val="3300"/>
                        </a:lnSpc>
                      </a:pPr>
                      <a:r>
                        <a:rPr lang="ru-RU" sz="6000" b="1" u="none" strike="noStrike" kern="1200" spc="-120" dirty="0">
                          <a:solidFill>
                            <a:srgbClr val="FFFFFF"/>
                          </a:solidFill>
                          <a:latin typeface="Microsoft JhengHei UI Light" panose="020B0304030504040204" pitchFamily="34" charset="-120"/>
                          <a:ea typeface="Microsoft JhengHei UI Light" panose="020B0304030504040204" pitchFamily="34" charset="-120"/>
                          <a:cs typeface="Times new Roman"/>
                          <a:hlinkClick r:id="rId26" action="ppaction://hlinksldjump"/>
                        </a:rPr>
                        <a:t>10</a:t>
                      </a:r>
                      <a:endParaRPr lang="ru-RU" sz="6000" b="1" u="none" strike="noStrike" kern="1200" spc="-120" dirty="0">
                        <a:solidFill>
                          <a:srgbClr val="FFFFFF"/>
                        </a:solidFill>
                        <a:latin typeface="Microsoft JhengHei UI Light" panose="020B0304030504040204" pitchFamily="34" charset="-120"/>
                        <a:ea typeface="Microsoft JhengHei UI Light" panose="020B0304030504040204" pitchFamily="34" charset="-120"/>
                        <a:cs typeface="Times new Roman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ts val="3300"/>
                        </a:lnSpc>
                      </a:pPr>
                      <a:r>
                        <a:rPr lang="ru-RU" sz="6000" b="1" u="none" strike="noStrike" kern="1200" spc="-120" dirty="0">
                          <a:solidFill>
                            <a:srgbClr val="FFFFFF"/>
                          </a:solidFill>
                          <a:latin typeface="Microsoft JhengHei UI Light" panose="020B0304030504040204" pitchFamily="34" charset="-120"/>
                          <a:ea typeface="Microsoft JhengHei UI Light" panose="020B0304030504040204" pitchFamily="34" charset="-120"/>
                          <a:cs typeface="Times new Roman"/>
                          <a:hlinkClick r:id="rId27" action="ppaction://hlinksldjump"/>
                        </a:rPr>
                        <a:t>20</a:t>
                      </a:r>
                      <a:endParaRPr lang="ru-RU" sz="6000" b="1" u="none" strike="noStrike" kern="1200" spc="-120" dirty="0">
                        <a:solidFill>
                          <a:srgbClr val="FFFFFF"/>
                        </a:solidFill>
                        <a:latin typeface="Microsoft JhengHei UI Light" panose="020B0304030504040204" pitchFamily="34" charset="-120"/>
                        <a:ea typeface="Microsoft JhengHei UI Light" panose="020B0304030504040204" pitchFamily="34" charset="-120"/>
                        <a:cs typeface="Times new Roman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ts val="3300"/>
                        </a:lnSpc>
                      </a:pPr>
                      <a:r>
                        <a:rPr lang="ru-RU" sz="6000" b="1" u="none" strike="noStrike" kern="1200" spc="-120" dirty="0">
                          <a:solidFill>
                            <a:srgbClr val="FFFFFF"/>
                          </a:solidFill>
                          <a:latin typeface="Microsoft JhengHei UI Light" panose="020B0304030504040204" pitchFamily="34" charset="-120"/>
                          <a:ea typeface="Microsoft JhengHei UI Light" panose="020B0304030504040204" pitchFamily="34" charset="-120"/>
                          <a:cs typeface="Times new Roman"/>
                          <a:hlinkClick r:id="rId28" action="ppaction://hlinksldjump"/>
                        </a:rPr>
                        <a:t>30</a:t>
                      </a:r>
                      <a:endParaRPr lang="ru-RU" sz="6000" b="1" u="none" strike="noStrike" kern="1200" spc="-120" dirty="0">
                        <a:solidFill>
                          <a:srgbClr val="FFFFFF"/>
                        </a:solidFill>
                        <a:latin typeface="Microsoft JhengHei UI Light" panose="020B0304030504040204" pitchFamily="34" charset="-120"/>
                        <a:ea typeface="Microsoft JhengHei UI Light" panose="020B0304030504040204" pitchFamily="34" charset="-120"/>
                        <a:cs typeface="Times new Roman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ts val="3300"/>
                        </a:lnSpc>
                      </a:pPr>
                      <a:r>
                        <a:rPr lang="ru-RU" sz="6000" b="1" u="none" strike="noStrike" kern="1200" spc="-120" dirty="0">
                          <a:solidFill>
                            <a:srgbClr val="FFFFFF"/>
                          </a:solidFill>
                          <a:latin typeface="Microsoft JhengHei UI Light" panose="020B0304030504040204" pitchFamily="34" charset="-120"/>
                          <a:ea typeface="Microsoft JhengHei UI Light" panose="020B0304030504040204" pitchFamily="34" charset="-120"/>
                          <a:cs typeface="Times new Roman"/>
                          <a:hlinkClick r:id="rId29" action="ppaction://hlinksldjump"/>
                        </a:rPr>
                        <a:t>40</a:t>
                      </a:r>
                      <a:endParaRPr lang="ru-RU" sz="6000" b="1" u="none" strike="noStrike" kern="1200" spc="-120" dirty="0">
                        <a:solidFill>
                          <a:srgbClr val="FFFFFF"/>
                        </a:solidFill>
                        <a:latin typeface="Microsoft JhengHei UI Light" panose="020B0304030504040204" pitchFamily="34" charset="-120"/>
                        <a:ea typeface="Microsoft JhengHei UI Light" panose="020B0304030504040204" pitchFamily="34" charset="-120"/>
                        <a:cs typeface="Times new Roman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ts val="3300"/>
                        </a:lnSpc>
                      </a:pPr>
                      <a:r>
                        <a:rPr lang="ru-RU" sz="6000" b="1" u="none" strike="noStrike" kern="1200" spc="-120" dirty="0">
                          <a:solidFill>
                            <a:srgbClr val="FFFFFF"/>
                          </a:solidFill>
                          <a:latin typeface="Microsoft JhengHei UI Light" panose="020B0304030504040204" pitchFamily="34" charset="-120"/>
                          <a:ea typeface="Microsoft JhengHei UI Light" panose="020B0304030504040204" pitchFamily="34" charset="-120"/>
                          <a:cs typeface="Times new Roman"/>
                          <a:hlinkClick r:id="rId30" action="ppaction://hlinksldjump"/>
                        </a:rPr>
                        <a:t>50</a:t>
                      </a:r>
                      <a:endParaRPr lang="ru-RU" sz="6000" b="1" u="none" strike="noStrike" kern="1200" spc="-120" dirty="0">
                        <a:solidFill>
                          <a:srgbClr val="FFFFFF"/>
                        </a:solidFill>
                        <a:latin typeface="Microsoft JhengHei UI Light" panose="020B0304030504040204" pitchFamily="34" charset="-120"/>
                        <a:ea typeface="Microsoft JhengHei UI Light" panose="020B0304030504040204" pitchFamily="34" charset="-120"/>
                        <a:cs typeface="Times new Roman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1710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971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7312" y="-2020761"/>
            <a:ext cx="20522624" cy="14328523"/>
          </a:xfrm>
          <a:custGeom>
            <a:avLst/>
            <a:gdLst/>
            <a:ahLst/>
            <a:cxnLst/>
            <a:rect l="l" t="t" r="r" b="b"/>
            <a:pathLst>
              <a:path w="20522624" h="14328523">
                <a:moveTo>
                  <a:pt x="0" y="0"/>
                </a:moveTo>
                <a:lnTo>
                  <a:pt x="20522624" y="0"/>
                </a:lnTo>
                <a:lnTo>
                  <a:pt x="20522624" y="14328522"/>
                </a:lnTo>
                <a:lnTo>
                  <a:pt x="0" y="14328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888810">
            <a:off x="-1591467" y="8905712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1" y="0"/>
                </a:lnTo>
                <a:lnTo>
                  <a:pt x="8084651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88810">
            <a:off x="-5159637" y="-3540158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0" y="0"/>
                </a:lnTo>
                <a:lnTo>
                  <a:pt x="8084650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8084880"/>
            <a:ext cx="2530905" cy="1173420"/>
          </a:xfrm>
          <a:custGeom>
            <a:avLst/>
            <a:gdLst/>
            <a:ahLst/>
            <a:cxnLst/>
            <a:rect l="l" t="t" r="r" b="b"/>
            <a:pathLst>
              <a:path w="2530905" h="1173420">
                <a:moveTo>
                  <a:pt x="0" y="0"/>
                </a:moveTo>
                <a:lnTo>
                  <a:pt x="2530905" y="0"/>
                </a:lnTo>
                <a:lnTo>
                  <a:pt x="2530905" y="1173420"/>
                </a:lnTo>
                <a:lnTo>
                  <a:pt x="0" y="11734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6999" y="4423681"/>
            <a:ext cx="8001001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947"/>
              </a:lnSpc>
              <a:spcBef>
                <a:spcPct val="0"/>
              </a:spcBef>
            </a:pPr>
            <a:r>
              <a:rPr lang="ru-RU" sz="5460" b="1" spc="-245" dirty="0">
                <a:solidFill>
                  <a:srgbClr val="F6F6E9"/>
                </a:solidFill>
                <a:sym typeface="Telegraf Bold"/>
              </a:rPr>
              <a:t>Право на отдых и досуг ✔️</a:t>
            </a:r>
            <a:endParaRPr lang="en-US" sz="5460" b="1" spc="-245" dirty="0">
              <a:solidFill>
                <a:srgbClr val="F6F6E9"/>
              </a:solidFill>
              <a:latin typeface="Telegraf Bold"/>
              <a:sym typeface="Telegraf Bold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681349" y="3910389"/>
            <a:ext cx="1612803" cy="979412"/>
          </a:xfrm>
          <a:custGeom>
            <a:avLst/>
            <a:gdLst/>
            <a:ahLst/>
            <a:cxnLst/>
            <a:rect l="l" t="t" r="r" b="b"/>
            <a:pathLst>
              <a:path w="1612803" h="979412">
                <a:moveTo>
                  <a:pt x="0" y="0"/>
                </a:moveTo>
                <a:lnTo>
                  <a:pt x="1612803" y="0"/>
                </a:lnTo>
                <a:lnTo>
                  <a:pt x="1612803" y="979412"/>
                </a:lnTo>
                <a:lnTo>
                  <a:pt x="0" y="9794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EE3F30-0894-47AC-8193-5FB4DE8BFA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" y="-1"/>
            <a:ext cx="10286997" cy="10286997"/>
          </a:xfrm>
          <a:prstGeom prst="rect">
            <a:avLst/>
          </a:prstGeom>
        </p:spPr>
      </p:pic>
      <p:sp>
        <p:nvSpPr>
          <p:cNvPr id="11" name="Прямоугольник 10">
            <a:hlinkClick r:id="rId11" action="ppaction://hlinksldjump"/>
            <a:extLst>
              <a:ext uri="{FF2B5EF4-FFF2-40B4-BE49-F238E27FC236}">
                <a16:creationId xmlns:a16="http://schemas.microsoft.com/office/drawing/2014/main" id="{122458D4-BB45-42D1-B5E8-DC0431E2D938}"/>
              </a:ext>
            </a:extLst>
          </p:cNvPr>
          <p:cNvSpPr/>
          <p:nvPr/>
        </p:nvSpPr>
        <p:spPr>
          <a:xfrm>
            <a:off x="0" y="1"/>
            <a:ext cx="18288000" cy="10286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712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7312" y="-2020761"/>
            <a:ext cx="20522624" cy="14328523"/>
          </a:xfrm>
          <a:custGeom>
            <a:avLst/>
            <a:gdLst/>
            <a:ahLst/>
            <a:cxnLst/>
            <a:rect l="l" t="t" r="r" b="b"/>
            <a:pathLst>
              <a:path w="20522624" h="14328523">
                <a:moveTo>
                  <a:pt x="0" y="0"/>
                </a:moveTo>
                <a:lnTo>
                  <a:pt x="20522624" y="0"/>
                </a:lnTo>
                <a:lnTo>
                  <a:pt x="20522624" y="14328522"/>
                </a:lnTo>
                <a:lnTo>
                  <a:pt x="0" y="14328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888810">
            <a:off x="-1591467" y="8905712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1" y="0"/>
                </a:lnTo>
                <a:lnTo>
                  <a:pt x="8084651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88810">
            <a:off x="-5159637" y="-3540158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0" y="0"/>
                </a:lnTo>
                <a:lnTo>
                  <a:pt x="8084650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8084880"/>
            <a:ext cx="2530905" cy="1173420"/>
          </a:xfrm>
          <a:custGeom>
            <a:avLst/>
            <a:gdLst/>
            <a:ahLst/>
            <a:cxnLst/>
            <a:rect l="l" t="t" r="r" b="b"/>
            <a:pathLst>
              <a:path w="2530905" h="1173420">
                <a:moveTo>
                  <a:pt x="0" y="0"/>
                </a:moveTo>
                <a:lnTo>
                  <a:pt x="2530905" y="0"/>
                </a:lnTo>
                <a:lnTo>
                  <a:pt x="2530905" y="1173420"/>
                </a:lnTo>
                <a:lnTo>
                  <a:pt x="0" y="11734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6999" y="4423681"/>
            <a:ext cx="8001001" cy="1513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947"/>
              </a:lnSpc>
              <a:spcBef>
                <a:spcPct val="0"/>
              </a:spcBef>
            </a:pPr>
            <a:r>
              <a:rPr lang="ru-RU" sz="5460" b="1" spc="-245" dirty="0">
                <a:solidFill>
                  <a:srgbClr val="F6F6E9"/>
                </a:solidFill>
                <a:sym typeface="Telegraf Bold"/>
              </a:rPr>
              <a:t>Как думаете какое право изображено на картинке? </a:t>
            </a:r>
            <a:endParaRPr lang="en-US" sz="5460" b="1" spc="-245" dirty="0">
              <a:solidFill>
                <a:srgbClr val="F6F6E9"/>
              </a:solidFill>
              <a:latin typeface="Telegraf Bold"/>
              <a:sym typeface="Telegraf Bold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681349" y="3910389"/>
            <a:ext cx="1612803" cy="979412"/>
          </a:xfrm>
          <a:custGeom>
            <a:avLst/>
            <a:gdLst/>
            <a:ahLst/>
            <a:cxnLst/>
            <a:rect l="l" t="t" r="r" b="b"/>
            <a:pathLst>
              <a:path w="1612803" h="979412">
                <a:moveTo>
                  <a:pt x="0" y="0"/>
                </a:moveTo>
                <a:lnTo>
                  <a:pt x="1612803" y="0"/>
                </a:lnTo>
                <a:lnTo>
                  <a:pt x="1612803" y="979412"/>
                </a:lnTo>
                <a:lnTo>
                  <a:pt x="0" y="9794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01E314-9D2D-420B-A5BB-E034B7B0E6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" y="-1"/>
            <a:ext cx="10286995" cy="10286995"/>
          </a:xfrm>
          <a:prstGeom prst="rect">
            <a:avLst/>
          </a:prstGeom>
        </p:spPr>
      </p:pic>
      <p:sp>
        <p:nvSpPr>
          <p:cNvPr id="11" name="Прямоугольник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AFC6D24-9CEF-4976-A87A-EE07E253E11E}"/>
              </a:ext>
            </a:extLst>
          </p:cNvPr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623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7312" y="-2020761"/>
            <a:ext cx="20522624" cy="14328523"/>
          </a:xfrm>
          <a:custGeom>
            <a:avLst/>
            <a:gdLst/>
            <a:ahLst/>
            <a:cxnLst/>
            <a:rect l="l" t="t" r="r" b="b"/>
            <a:pathLst>
              <a:path w="20522624" h="14328523">
                <a:moveTo>
                  <a:pt x="0" y="0"/>
                </a:moveTo>
                <a:lnTo>
                  <a:pt x="20522624" y="0"/>
                </a:lnTo>
                <a:lnTo>
                  <a:pt x="20522624" y="14328522"/>
                </a:lnTo>
                <a:lnTo>
                  <a:pt x="0" y="14328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888810">
            <a:off x="-1591467" y="8905712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1" y="0"/>
                </a:lnTo>
                <a:lnTo>
                  <a:pt x="8084651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88810">
            <a:off x="-5159637" y="-3540158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0" y="0"/>
                </a:lnTo>
                <a:lnTo>
                  <a:pt x="8084650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8084880"/>
            <a:ext cx="2530905" cy="1173420"/>
          </a:xfrm>
          <a:custGeom>
            <a:avLst/>
            <a:gdLst/>
            <a:ahLst/>
            <a:cxnLst/>
            <a:rect l="l" t="t" r="r" b="b"/>
            <a:pathLst>
              <a:path w="2530905" h="1173420">
                <a:moveTo>
                  <a:pt x="0" y="0"/>
                </a:moveTo>
                <a:lnTo>
                  <a:pt x="2530905" y="0"/>
                </a:lnTo>
                <a:lnTo>
                  <a:pt x="2530905" y="1173420"/>
                </a:lnTo>
                <a:lnTo>
                  <a:pt x="0" y="11734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6999" y="4423681"/>
            <a:ext cx="8001001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947"/>
              </a:lnSpc>
              <a:spcBef>
                <a:spcPct val="0"/>
              </a:spcBef>
            </a:pPr>
            <a:r>
              <a:rPr lang="ru-RU" sz="5460" b="1" spc="-245" dirty="0">
                <a:solidFill>
                  <a:srgbClr val="F6F6E9"/>
                </a:solidFill>
                <a:sym typeface="Telegraf Bold"/>
              </a:rPr>
              <a:t>Право на защиту ✔️</a:t>
            </a:r>
            <a:endParaRPr lang="en-US" sz="5460" b="1" spc="-245" dirty="0">
              <a:solidFill>
                <a:srgbClr val="F6F6E9"/>
              </a:solidFill>
              <a:latin typeface="Telegraf Bold"/>
              <a:sym typeface="Telegraf Bold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681349" y="3910389"/>
            <a:ext cx="1612803" cy="979412"/>
          </a:xfrm>
          <a:custGeom>
            <a:avLst/>
            <a:gdLst/>
            <a:ahLst/>
            <a:cxnLst/>
            <a:rect l="l" t="t" r="r" b="b"/>
            <a:pathLst>
              <a:path w="1612803" h="979412">
                <a:moveTo>
                  <a:pt x="0" y="0"/>
                </a:moveTo>
                <a:lnTo>
                  <a:pt x="1612803" y="0"/>
                </a:lnTo>
                <a:lnTo>
                  <a:pt x="1612803" y="979412"/>
                </a:lnTo>
                <a:lnTo>
                  <a:pt x="0" y="9794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01E314-9D2D-420B-A5BB-E034B7B0E6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" y="-1"/>
            <a:ext cx="10286995" cy="10286995"/>
          </a:xfrm>
          <a:prstGeom prst="rect">
            <a:avLst/>
          </a:prstGeom>
        </p:spPr>
      </p:pic>
      <p:sp>
        <p:nvSpPr>
          <p:cNvPr id="11" name="Прямоугольник 10">
            <a:hlinkClick r:id="rId11" action="ppaction://hlinksldjump"/>
            <a:extLst>
              <a:ext uri="{FF2B5EF4-FFF2-40B4-BE49-F238E27FC236}">
                <a16:creationId xmlns:a16="http://schemas.microsoft.com/office/drawing/2014/main" id="{3D9B03C4-FE0C-436B-A15E-F227F102F2B2}"/>
              </a:ext>
            </a:extLst>
          </p:cNvPr>
          <p:cNvSpPr/>
          <p:nvPr/>
        </p:nvSpPr>
        <p:spPr>
          <a:xfrm>
            <a:off x="0" y="-5"/>
            <a:ext cx="18288000" cy="10286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4698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7312" y="-2020761"/>
            <a:ext cx="20522624" cy="14328523"/>
          </a:xfrm>
          <a:custGeom>
            <a:avLst/>
            <a:gdLst/>
            <a:ahLst/>
            <a:cxnLst/>
            <a:rect l="l" t="t" r="r" b="b"/>
            <a:pathLst>
              <a:path w="20522624" h="14328523">
                <a:moveTo>
                  <a:pt x="0" y="0"/>
                </a:moveTo>
                <a:lnTo>
                  <a:pt x="20522624" y="0"/>
                </a:lnTo>
                <a:lnTo>
                  <a:pt x="20522624" y="14328522"/>
                </a:lnTo>
                <a:lnTo>
                  <a:pt x="0" y="14328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151496" y="1266825"/>
            <a:ext cx="11985007" cy="1679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3102"/>
              </a:lnSpc>
              <a:spcBef>
                <a:spcPct val="0"/>
              </a:spcBef>
            </a:pPr>
            <a:r>
              <a:rPr lang="ru-RU" sz="13102" u="none" strike="noStrike" dirty="0">
                <a:solidFill>
                  <a:srgbClr val="F6F6E9"/>
                </a:solidFill>
                <a:latin typeface="Kooperativ"/>
                <a:ea typeface="Kooperativ"/>
                <a:cs typeface="Kooperativ"/>
                <a:sym typeface="Kooperativ"/>
              </a:rPr>
              <a:t>ВОПРОС</a:t>
            </a:r>
            <a:endParaRPr lang="en-US" sz="13102" u="none" strike="noStrike" dirty="0">
              <a:solidFill>
                <a:srgbClr val="F6F6E9"/>
              </a:solidFill>
              <a:latin typeface="Kooperativ"/>
              <a:ea typeface="Kooperativ"/>
              <a:cs typeface="Kooperativ"/>
              <a:sym typeface="Kooperativ"/>
            </a:endParaRPr>
          </a:p>
        </p:txBody>
      </p:sp>
      <p:sp>
        <p:nvSpPr>
          <p:cNvPr id="5" name="Freeform 5"/>
          <p:cNvSpPr/>
          <p:nvPr/>
        </p:nvSpPr>
        <p:spPr>
          <a:xfrm rot="9619818">
            <a:off x="11503578" y="7967906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1" y="0"/>
                </a:lnTo>
                <a:lnTo>
                  <a:pt x="8084651" y="5041883"/>
                </a:lnTo>
                <a:lnTo>
                  <a:pt x="0" y="50418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9619818">
            <a:off x="-3013625" y="-2151077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0" y="0"/>
                </a:lnTo>
                <a:lnTo>
                  <a:pt x="8084650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3847" y="961459"/>
            <a:ext cx="1791808" cy="2057400"/>
          </a:xfrm>
          <a:custGeom>
            <a:avLst/>
            <a:gdLst/>
            <a:ahLst/>
            <a:cxnLst/>
            <a:rect l="l" t="t" r="r" b="b"/>
            <a:pathLst>
              <a:path w="1791808" h="2057400">
                <a:moveTo>
                  <a:pt x="0" y="0"/>
                </a:moveTo>
                <a:lnTo>
                  <a:pt x="1791809" y="0"/>
                </a:lnTo>
                <a:lnTo>
                  <a:pt x="179180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5FE5F4C-003B-4818-A0DC-28725B47F077}"/>
              </a:ext>
            </a:extLst>
          </p:cNvPr>
          <p:cNvSpPr/>
          <p:nvPr/>
        </p:nvSpPr>
        <p:spPr>
          <a:xfrm>
            <a:off x="4229099" y="4195092"/>
            <a:ext cx="9829800" cy="4010959"/>
          </a:xfrm>
          <a:prstGeom prst="rect">
            <a:avLst/>
          </a:prstGeom>
          <a:solidFill>
            <a:srgbClr val="7CC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9"/>
          <p:cNvSpPr txBox="1"/>
          <p:nvPr/>
        </p:nvSpPr>
        <p:spPr>
          <a:xfrm>
            <a:off x="4601113" y="4267764"/>
            <a:ext cx="9085772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9199"/>
              </a:lnSpc>
              <a:spcBef>
                <a:spcPct val="0"/>
              </a:spcBef>
            </a:pPr>
            <a:r>
              <a:rPr lang="ru-RU" sz="5460" b="1" spc="-245" dirty="0">
                <a:solidFill>
                  <a:srgbClr val="F6F6E9"/>
                </a:solidFill>
                <a:sym typeface="Telegraf Bold"/>
              </a:rPr>
              <a:t>Можно ли громко слушать музыку ночью, если тебе весело, но соседи хотят спать?</a:t>
            </a:r>
            <a:endParaRPr lang="en-US" sz="5460" b="1" spc="-245" dirty="0">
              <a:solidFill>
                <a:srgbClr val="F6F6E9"/>
              </a:solidFill>
              <a:latin typeface="Telegraf Bold"/>
              <a:sym typeface="Telegraf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9144000" y="8976616"/>
            <a:ext cx="2304767" cy="754287"/>
          </a:xfrm>
          <a:custGeom>
            <a:avLst/>
            <a:gdLst/>
            <a:ahLst/>
            <a:cxnLst/>
            <a:rect l="l" t="t" r="r" b="b"/>
            <a:pathLst>
              <a:path w="2304767" h="754287">
                <a:moveTo>
                  <a:pt x="0" y="0"/>
                </a:moveTo>
                <a:lnTo>
                  <a:pt x="2304767" y="0"/>
                </a:lnTo>
                <a:lnTo>
                  <a:pt x="2304767" y="754288"/>
                </a:lnTo>
                <a:lnTo>
                  <a:pt x="0" y="7542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Прямоугольник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9BD2E51-FDD3-4C13-A505-1C7663F83E8A}"/>
              </a:ext>
            </a:extLst>
          </p:cNvPr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952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7312" y="-2020761"/>
            <a:ext cx="20522624" cy="14328523"/>
          </a:xfrm>
          <a:custGeom>
            <a:avLst/>
            <a:gdLst/>
            <a:ahLst/>
            <a:cxnLst/>
            <a:rect l="l" t="t" r="r" b="b"/>
            <a:pathLst>
              <a:path w="20522624" h="14328523">
                <a:moveTo>
                  <a:pt x="0" y="0"/>
                </a:moveTo>
                <a:lnTo>
                  <a:pt x="20522624" y="0"/>
                </a:lnTo>
                <a:lnTo>
                  <a:pt x="20522624" y="14328522"/>
                </a:lnTo>
                <a:lnTo>
                  <a:pt x="0" y="14328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151496" y="1266825"/>
            <a:ext cx="11985007" cy="1679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3102"/>
              </a:lnSpc>
              <a:spcBef>
                <a:spcPct val="0"/>
              </a:spcBef>
            </a:pPr>
            <a:r>
              <a:rPr lang="ru-RU" sz="13102" u="none" strike="noStrike" dirty="0">
                <a:solidFill>
                  <a:srgbClr val="F6F6E9"/>
                </a:solidFill>
                <a:latin typeface="Kooperativ"/>
                <a:ea typeface="Kooperativ"/>
                <a:cs typeface="Kooperativ"/>
                <a:sym typeface="Kooperativ"/>
              </a:rPr>
              <a:t>ОТВЕТ</a:t>
            </a:r>
            <a:endParaRPr lang="en-US" sz="13102" u="none" strike="noStrike" dirty="0">
              <a:solidFill>
                <a:srgbClr val="F6F6E9"/>
              </a:solidFill>
              <a:latin typeface="Kooperativ"/>
              <a:ea typeface="Kooperativ"/>
              <a:cs typeface="Kooperativ"/>
              <a:sym typeface="Kooperativ"/>
            </a:endParaRPr>
          </a:p>
        </p:txBody>
      </p:sp>
      <p:sp>
        <p:nvSpPr>
          <p:cNvPr id="5" name="Freeform 5"/>
          <p:cNvSpPr/>
          <p:nvPr/>
        </p:nvSpPr>
        <p:spPr>
          <a:xfrm rot="9619818">
            <a:off x="11503578" y="7967906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1" y="0"/>
                </a:lnTo>
                <a:lnTo>
                  <a:pt x="8084651" y="5041883"/>
                </a:lnTo>
                <a:lnTo>
                  <a:pt x="0" y="50418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9619818">
            <a:off x="-3013625" y="-2151077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0" y="0"/>
                </a:lnTo>
                <a:lnTo>
                  <a:pt x="8084650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3847" y="961459"/>
            <a:ext cx="1791808" cy="2057400"/>
          </a:xfrm>
          <a:custGeom>
            <a:avLst/>
            <a:gdLst/>
            <a:ahLst/>
            <a:cxnLst/>
            <a:rect l="l" t="t" r="r" b="b"/>
            <a:pathLst>
              <a:path w="1791808" h="2057400">
                <a:moveTo>
                  <a:pt x="0" y="0"/>
                </a:moveTo>
                <a:lnTo>
                  <a:pt x="1791809" y="0"/>
                </a:lnTo>
                <a:lnTo>
                  <a:pt x="179180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5FE5F4C-003B-4818-A0DC-28725B47F077}"/>
              </a:ext>
            </a:extLst>
          </p:cNvPr>
          <p:cNvSpPr/>
          <p:nvPr/>
        </p:nvSpPr>
        <p:spPr>
          <a:xfrm>
            <a:off x="3240430" y="3550920"/>
            <a:ext cx="11985007" cy="4869180"/>
          </a:xfrm>
          <a:prstGeom prst="rect">
            <a:avLst/>
          </a:prstGeom>
          <a:solidFill>
            <a:srgbClr val="7CC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9"/>
          <p:cNvSpPr txBox="1"/>
          <p:nvPr/>
        </p:nvSpPr>
        <p:spPr>
          <a:xfrm>
            <a:off x="3276600" y="3543300"/>
            <a:ext cx="11859903" cy="46091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9199"/>
              </a:lnSpc>
              <a:spcBef>
                <a:spcPct val="0"/>
              </a:spcBef>
            </a:pPr>
            <a:r>
              <a:rPr lang="ru-RU" sz="5460" b="1" spc="-245" dirty="0">
                <a:solidFill>
                  <a:srgbClr val="F6F6E9"/>
                </a:solidFill>
                <a:sym typeface="Telegraf Bold"/>
              </a:rPr>
              <a:t>Нет, твоя личная свобода заканчивается там, где начинается свобода и покой другого человека. Существует закон о тишине, которые обязательны для всех.</a:t>
            </a:r>
            <a:endParaRPr lang="en-US" sz="5460" b="1" spc="-245" dirty="0">
              <a:solidFill>
                <a:srgbClr val="F6F6E9"/>
              </a:solidFill>
              <a:latin typeface="Telegraf Bold"/>
              <a:sym typeface="Telegraf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9144000" y="8976616"/>
            <a:ext cx="2304767" cy="754287"/>
          </a:xfrm>
          <a:custGeom>
            <a:avLst/>
            <a:gdLst/>
            <a:ahLst/>
            <a:cxnLst/>
            <a:rect l="l" t="t" r="r" b="b"/>
            <a:pathLst>
              <a:path w="2304767" h="754287">
                <a:moveTo>
                  <a:pt x="0" y="0"/>
                </a:moveTo>
                <a:lnTo>
                  <a:pt x="2304767" y="0"/>
                </a:lnTo>
                <a:lnTo>
                  <a:pt x="2304767" y="754288"/>
                </a:lnTo>
                <a:lnTo>
                  <a:pt x="0" y="7542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Прямоугольник 10">
            <a:hlinkClick r:id="rId10" action="ppaction://hlinksldjump"/>
            <a:extLst>
              <a:ext uri="{FF2B5EF4-FFF2-40B4-BE49-F238E27FC236}">
                <a16:creationId xmlns:a16="http://schemas.microsoft.com/office/drawing/2014/main" id="{7A8BF1A0-0E30-4C9D-974C-6E00C0A496DA}"/>
              </a:ext>
            </a:extLst>
          </p:cNvPr>
          <p:cNvSpPr/>
          <p:nvPr/>
        </p:nvSpPr>
        <p:spPr>
          <a:xfrm>
            <a:off x="0" y="-5"/>
            <a:ext cx="18288000" cy="10286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1579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7312" y="-2020761"/>
            <a:ext cx="20522624" cy="14328523"/>
          </a:xfrm>
          <a:custGeom>
            <a:avLst/>
            <a:gdLst/>
            <a:ahLst/>
            <a:cxnLst/>
            <a:rect l="l" t="t" r="r" b="b"/>
            <a:pathLst>
              <a:path w="20522624" h="14328523">
                <a:moveTo>
                  <a:pt x="0" y="0"/>
                </a:moveTo>
                <a:lnTo>
                  <a:pt x="20522624" y="0"/>
                </a:lnTo>
                <a:lnTo>
                  <a:pt x="20522624" y="14328522"/>
                </a:lnTo>
                <a:lnTo>
                  <a:pt x="0" y="14328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151496" y="1266825"/>
            <a:ext cx="11985007" cy="1679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3102"/>
              </a:lnSpc>
              <a:spcBef>
                <a:spcPct val="0"/>
              </a:spcBef>
            </a:pPr>
            <a:r>
              <a:rPr lang="ru-RU" sz="13102" u="none" strike="noStrike" dirty="0">
                <a:solidFill>
                  <a:srgbClr val="F6F6E9"/>
                </a:solidFill>
                <a:latin typeface="Kooperativ"/>
                <a:ea typeface="Kooperativ"/>
                <a:cs typeface="Kooperativ"/>
                <a:sym typeface="Kooperativ"/>
              </a:rPr>
              <a:t>ВОПРОС</a:t>
            </a:r>
            <a:endParaRPr lang="en-US" sz="13102" u="none" strike="noStrike" dirty="0">
              <a:solidFill>
                <a:srgbClr val="F6F6E9"/>
              </a:solidFill>
              <a:latin typeface="Kooperativ"/>
              <a:ea typeface="Kooperativ"/>
              <a:cs typeface="Kooperativ"/>
              <a:sym typeface="Kooperativ"/>
            </a:endParaRPr>
          </a:p>
        </p:txBody>
      </p:sp>
      <p:sp>
        <p:nvSpPr>
          <p:cNvPr id="5" name="Freeform 5"/>
          <p:cNvSpPr/>
          <p:nvPr/>
        </p:nvSpPr>
        <p:spPr>
          <a:xfrm rot="9619818">
            <a:off x="11503578" y="7967906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1" y="0"/>
                </a:lnTo>
                <a:lnTo>
                  <a:pt x="8084651" y="5041883"/>
                </a:lnTo>
                <a:lnTo>
                  <a:pt x="0" y="50418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9619818">
            <a:off x="-3013625" y="-2151077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0" y="0"/>
                </a:lnTo>
                <a:lnTo>
                  <a:pt x="8084650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3847" y="961459"/>
            <a:ext cx="1791808" cy="2057400"/>
          </a:xfrm>
          <a:custGeom>
            <a:avLst/>
            <a:gdLst/>
            <a:ahLst/>
            <a:cxnLst/>
            <a:rect l="l" t="t" r="r" b="b"/>
            <a:pathLst>
              <a:path w="1791808" h="2057400">
                <a:moveTo>
                  <a:pt x="0" y="0"/>
                </a:moveTo>
                <a:lnTo>
                  <a:pt x="1791809" y="0"/>
                </a:lnTo>
                <a:lnTo>
                  <a:pt x="179180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5FE5F4C-003B-4818-A0DC-28725B47F077}"/>
              </a:ext>
            </a:extLst>
          </p:cNvPr>
          <p:cNvSpPr/>
          <p:nvPr/>
        </p:nvSpPr>
        <p:spPr>
          <a:xfrm>
            <a:off x="4229099" y="4195092"/>
            <a:ext cx="9829800" cy="4010959"/>
          </a:xfrm>
          <a:prstGeom prst="rect">
            <a:avLst/>
          </a:prstGeom>
          <a:solidFill>
            <a:srgbClr val="7CC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9"/>
          <p:cNvSpPr txBox="1"/>
          <p:nvPr/>
        </p:nvSpPr>
        <p:spPr>
          <a:xfrm>
            <a:off x="4415106" y="4290624"/>
            <a:ext cx="9457786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9199"/>
              </a:lnSpc>
              <a:spcBef>
                <a:spcPct val="0"/>
              </a:spcBef>
            </a:pPr>
            <a:r>
              <a:rPr lang="ru-RU" sz="5460" b="1" spc="-245" dirty="0">
                <a:solidFill>
                  <a:srgbClr val="F6F6E9"/>
                </a:solidFill>
                <a:sym typeface="Telegraf Bold"/>
              </a:rPr>
              <a:t>Обязательно ли убирать за своей собакой во время прогулки во дворе, если никто не видит?</a:t>
            </a:r>
            <a:endParaRPr lang="en-US" sz="5460" b="1" spc="-245" dirty="0">
              <a:solidFill>
                <a:srgbClr val="F6F6E9"/>
              </a:solidFill>
              <a:latin typeface="Telegraf Bold"/>
              <a:sym typeface="Telegraf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9144000" y="8976616"/>
            <a:ext cx="2304767" cy="754287"/>
          </a:xfrm>
          <a:custGeom>
            <a:avLst/>
            <a:gdLst/>
            <a:ahLst/>
            <a:cxnLst/>
            <a:rect l="l" t="t" r="r" b="b"/>
            <a:pathLst>
              <a:path w="2304767" h="754287">
                <a:moveTo>
                  <a:pt x="0" y="0"/>
                </a:moveTo>
                <a:lnTo>
                  <a:pt x="2304767" y="0"/>
                </a:lnTo>
                <a:lnTo>
                  <a:pt x="2304767" y="754288"/>
                </a:lnTo>
                <a:lnTo>
                  <a:pt x="0" y="7542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Прямоугольник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16FAA6B-560C-4E28-B9CE-B0330C339F49}"/>
              </a:ext>
            </a:extLst>
          </p:cNvPr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788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7312" y="-2020761"/>
            <a:ext cx="20522624" cy="14328523"/>
          </a:xfrm>
          <a:custGeom>
            <a:avLst/>
            <a:gdLst/>
            <a:ahLst/>
            <a:cxnLst/>
            <a:rect l="l" t="t" r="r" b="b"/>
            <a:pathLst>
              <a:path w="20522624" h="14328523">
                <a:moveTo>
                  <a:pt x="0" y="0"/>
                </a:moveTo>
                <a:lnTo>
                  <a:pt x="20522624" y="0"/>
                </a:lnTo>
                <a:lnTo>
                  <a:pt x="20522624" y="14328522"/>
                </a:lnTo>
                <a:lnTo>
                  <a:pt x="0" y="14328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151496" y="1266825"/>
            <a:ext cx="11985007" cy="1679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3102"/>
              </a:lnSpc>
              <a:spcBef>
                <a:spcPct val="0"/>
              </a:spcBef>
            </a:pPr>
            <a:r>
              <a:rPr lang="ru-RU" sz="13102" u="none" strike="noStrike" dirty="0">
                <a:solidFill>
                  <a:srgbClr val="F6F6E9"/>
                </a:solidFill>
                <a:latin typeface="Kooperativ"/>
                <a:ea typeface="Kooperativ"/>
                <a:cs typeface="Kooperativ"/>
                <a:sym typeface="Kooperativ"/>
              </a:rPr>
              <a:t>ОТВЕТ</a:t>
            </a:r>
            <a:endParaRPr lang="en-US" sz="13102" u="none" strike="noStrike" dirty="0">
              <a:solidFill>
                <a:srgbClr val="F6F6E9"/>
              </a:solidFill>
              <a:latin typeface="Kooperativ"/>
              <a:ea typeface="Kooperativ"/>
              <a:cs typeface="Kooperativ"/>
              <a:sym typeface="Kooperativ"/>
            </a:endParaRPr>
          </a:p>
        </p:txBody>
      </p:sp>
      <p:sp>
        <p:nvSpPr>
          <p:cNvPr id="5" name="Freeform 5"/>
          <p:cNvSpPr/>
          <p:nvPr/>
        </p:nvSpPr>
        <p:spPr>
          <a:xfrm rot="9619818">
            <a:off x="11503578" y="7967906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1" y="0"/>
                </a:lnTo>
                <a:lnTo>
                  <a:pt x="8084651" y="5041883"/>
                </a:lnTo>
                <a:lnTo>
                  <a:pt x="0" y="50418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9619818">
            <a:off x="-3013625" y="-2151077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0" y="0"/>
                </a:lnTo>
                <a:lnTo>
                  <a:pt x="8084650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3847" y="961459"/>
            <a:ext cx="1791808" cy="2057400"/>
          </a:xfrm>
          <a:custGeom>
            <a:avLst/>
            <a:gdLst/>
            <a:ahLst/>
            <a:cxnLst/>
            <a:rect l="l" t="t" r="r" b="b"/>
            <a:pathLst>
              <a:path w="1791808" h="2057400">
                <a:moveTo>
                  <a:pt x="0" y="0"/>
                </a:moveTo>
                <a:lnTo>
                  <a:pt x="1791809" y="0"/>
                </a:lnTo>
                <a:lnTo>
                  <a:pt x="179180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5FE5F4C-003B-4818-A0DC-28725B47F077}"/>
              </a:ext>
            </a:extLst>
          </p:cNvPr>
          <p:cNvSpPr/>
          <p:nvPr/>
        </p:nvSpPr>
        <p:spPr>
          <a:xfrm>
            <a:off x="3240430" y="3550920"/>
            <a:ext cx="11985007" cy="4869180"/>
          </a:xfrm>
          <a:prstGeom prst="rect">
            <a:avLst/>
          </a:prstGeom>
          <a:solidFill>
            <a:srgbClr val="7CC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9"/>
          <p:cNvSpPr txBox="1"/>
          <p:nvPr/>
        </p:nvSpPr>
        <p:spPr>
          <a:xfrm>
            <a:off x="3276600" y="3543300"/>
            <a:ext cx="11859903" cy="46091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9199"/>
              </a:lnSpc>
              <a:spcBef>
                <a:spcPct val="0"/>
              </a:spcBef>
            </a:pPr>
            <a:r>
              <a:rPr lang="ru-RU" sz="5460" b="1" spc="-245" dirty="0">
                <a:solidFill>
                  <a:srgbClr val="F6F6E9"/>
                </a:solidFill>
                <a:sym typeface="Telegraf Bold"/>
              </a:rPr>
              <a:t> Да, это правило гигиены и уважения к другим жителям. Твой личный выбор в публичном пространстве влияет на общую чистоту и безопасность.</a:t>
            </a:r>
            <a:endParaRPr lang="en-US" sz="5460" b="1" spc="-245" dirty="0">
              <a:solidFill>
                <a:srgbClr val="F6F6E9"/>
              </a:solidFill>
              <a:latin typeface="Telegraf Bold"/>
              <a:sym typeface="Telegraf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9144000" y="8976616"/>
            <a:ext cx="2304767" cy="754287"/>
          </a:xfrm>
          <a:custGeom>
            <a:avLst/>
            <a:gdLst/>
            <a:ahLst/>
            <a:cxnLst/>
            <a:rect l="l" t="t" r="r" b="b"/>
            <a:pathLst>
              <a:path w="2304767" h="754287">
                <a:moveTo>
                  <a:pt x="0" y="0"/>
                </a:moveTo>
                <a:lnTo>
                  <a:pt x="2304767" y="0"/>
                </a:lnTo>
                <a:lnTo>
                  <a:pt x="2304767" y="754288"/>
                </a:lnTo>
                <a:lnTo>
                  <a:pt x="0" y="7542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Прямоугольник 10">
            <a:hlinkClick r:id="rId10" action="ppaction://hlinksldjump"/>
            <a:extLst>
              <a:ext uri="{FF2B5EF4-FFF2-40B4-BE49-F238E27FC236}">
                <a16:creationId xmlns:a16="http://schemas.microsoft.com/office/drawing/2014/main" id="{914FF24D-B4E6-4164-BF3B-019B72238A60}"/>
              </a:ext>
            </a:extLst>
          </p:cNvPr>
          <p:cNvSpPr/>
          <p:nvPr/>
        </p:nvSpPr>
        <p:spPr>
          <a:xfrm>
            <a:off x="0" y="-5"/>
            <a:ext cx="18288000" cy="10286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529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7312" y="-2020761"/>
            <a:ext cx="20522624" cy="14328523"/>
          </a:xfrm>
          <a:custGeom>
            <a:avLst/>
            <a:gdLst/>
            <a:ahLst/>
            <a:cxnLst/>
            <a:rect l="l" t="t" r="r" b="b"/>
            <a:pathLst>
              <a:path w="20522624" h="14328523">
                <a:moveTo>
                  <a:pt x="0" y="0"/>
                </a:moveTo>
                <a:lnTo>
                  <a:pt x="20522624" y="0"/>
                </a:lnTo>
                <a:lnTo>
                  <a:pt x="20522624" y="14328522"/>
                </a:lnTo>
                <a:lnTo>
                  <a:pt x="0" y="14328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151496" y="1266825"/>
            <a:ext cx="11985007" cy="1679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3102"/>
              </a:lnSpc>
              <a:spcBef>
                <a:spcPct val="0"/>
              </a:spcBef>
            </a:pPr>
            <a:r>
              <a:rPr lang="ru-RU" sz="13102" u="none" strike="noStrike" dirty="0">
                <a:solidFill>
                  <a:srgbClr val="F6F6E9"/>
                </a:solidFill>
                <a:latin typeface="Kooperativ"/>
                <a:ea typeface="Kooperativ"/>
                <a:cs typeface="Kooperativ"/>
                <a:sym typeface="Kooperativ"/>
              </a:rPr>
              <a:t>ВОПРОС</a:t>
            </a:r>
            <a:endParaRPr lang="en-US" sz="13102" u="none" strike="noStrike" dirty="0">
              <a:solidFill>
                <a:srgbClr val="F6F6E9"/>
              </a:solidFill>
              <a:latin typeface="Kooperativ"/>
              <a:ea typeface="Kooperativ"/>
              <a:cs typeface="Kooperativ"/>
              <a:sym typeface="Kooperativ"/>
            </a:endParaRPr>
          </a:p>
        </p:txBody>
      </p:sp>
      <p:sp>
        <p:nvSpPr>
          <p:cNvPr id="5" name="Freeform 5"/>
          <p:cNvSpPr/>
          <p:nvPr/>
        </p:nvSpPr>
        <p:spPr>
          <a:xfrm rot="9619818">
            <a:off x="11503578" y="7967906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1" y="0"/>
                </a:lnTo>
                <a:lnTo>
                  <a:pt x="8084651" y="5041883"/>
                </a:lnTo>
                <a:lnTo>
                  <a:pt x="0" y="50418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9619818">
            <a:off x="-3013625" y="-2151077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0" y="0"/>
                </a:lnTo>
                <a:lnTo>
                  <a:pt x="8084650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3847" y="961459"/>
            <a:ext cx="1791808" cy="2057400"/>
          </a:xfrm>
          <a:custGeom>
            <a:avLst/>
            <a:gdLst/>
            <a:ahLst/>
            <a:cxnLst/>
            <a:rect l="l" t="t" r="r" b="b"/>
            <a:pathLst>
              <a:path w="1791808" h="2057400">
                <a:moveTo>
                  <a:pt x="0" y="0"/>
                </a:moveTo>
                <a:lnTo>
                  <a:pt x="1791809" y="0"/>
                </a:lnTo>
                <a:lnTo>
                  <a:pt x="179180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5FE5F4C-003B-4818-A0DC-28725B47F077}"/>
              </a:ext>
            </a:extLst>
          </p:cNvPr>
          <p:cNvSpPr/>
          <p:nvPr/>
        </p:nvSpPr>
        <p:spPr>
          <a:xfrm>
            <a:off x="4229099" y="4195092"/>
            <a:ext cx="9829800" cy="4010959"/>
          </a:xfrm>
          <a:prstGeom prst="rect">
            <a:avLst/>
          </a:prstGeom>
          <a:solidFill>
            <a:srgbClr val="7CC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9"/>
          <p:cNvSpPr txBox="1"/>
          <p:nvPr/>
        </p:nvSpPr>
        <p:spPr>
          <a:xfrm>
            <a:off x="4415106" y="4290624"/>
            <a:ext cx="9457786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9199"/>
              </a:lnSpc>
              <a:spcBef>
                <a:spcPct val="0"/>
              </a:spcBef>
            </a:pPr>
            <a:r>
              <a:rPr lang="ru-RU" sz="5460" b="1" spc="-245" dirty="0">
                <a:solidFill>
                  <a:srgbClr val="F6F6E9"/>
                </a:solidFill>
                <a:sym typeface="Telegraf Bold"/>
              </a:rPr>
              <a:t>Можно ли без разрешения выкладывать в соцсети общую фотографию с друзьями?</a:t>
            </a:r>
            <a:endParaRPr lang="en-US" sz="5460" b="1" spc="-245" dirty="0">
              <a:solidFill>
                <a:srgbClr val="F6F6E9"/>
              </a:solidFill>
              <a:latin typeface="Telegraf Bold"/>
              <a:sym typeface="Telegraf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9144000" y="8976616"/>
            <a:ext cx="2304767" cy="754287"/>
          </a:xfrm>
          <a:custGeom>
            <a:avLst/>
            <a:gdLst/>
            <a:ahLst/>
            <a:cxnLst/>
            <a:rect l="l" t="t" r="r" b="b"/>
            <a:pathLst>
              <a:path w="2304767" h="754287">
                <a:moveTo>
                  <a:pt x="0" y="0"/>
                </a:moveTo>
                <a:lnTo>
                  <a:pt x="2304767" y="0"/>
                </a:lnTo>
                <a:lnTo>
                  <a:pt x="2304767" y="754288"/>
                </a:lnTo>
                <a:lnTo>
                  <a:pt x="0" y="7542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Прямоугольник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0A4F1C6-3943-4436-9A6F-4C8938478B04}"/>
              </a:ext>
            </a:extLst>
          </p:cNvPr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13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7312" y="-2020761"/>
            <a:ext cx="20522624" cy="14328523"/>
          </a:xfrm>
          <a:custGeom>
            <a:avLst/>
            <a:gdLst/>
            <a:ahLst/>
            <a:cxnLst/>
            <a:rect l="l" t="t" r="r" b="b"/>
            <a:pathLst>
              <a:path w="20522624" h="14328523">
                <a:moveTo>
                  <a:pt x="0" y="0"/>
                </a:moveTo>
                <a:lnTo>
                  <a:pt x="20522624" y="0"/>
                </a:lnTo>
                <a:lnTo>
                  <a:pt x="20522624" y="14328522"/>
                </a:lnTo>
                <a:lnTo>
                  <a:pt x="0" y="14328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151496" y="1266825"/>
            <a:ext cx="11985007" cy="1679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3102"/>
              </a:lnSpc>
              <a:spcBef>
                <a:spcPct val="0"/>
              </a:spcBef>
            </a:pPr>
            <a:r>
              <a:rPr lang="ru-RU" sz="13102" u="none" strike="noStrike" dirty="0">
                <a:solidFill>
                  <a:srgbClr val="F6F6E9"/>
                </a:solidFill>
                <a:latin typeface="Kooperativ"/>
                <a:ea typeface="Kooperativ"/>
                <a:cs typeface="Kooperativ"/>
                <a:sym typeface="Kooperativ"/>
              </a:rPr>
              <a:t>ОТВЕТ</a:t>
            </a:r>
            <a:endParaRPr lang="en-US" sz="13102" u="none" strike="noStrike" dirty="0">
              <a:solidFill>
                <a:srgbClr val="F6F6E9"/>
              </a:solidFill>
              <a:latin typeface="Kooperativ"/>
              <a:ea typeface="Kooperativ"/>
              <a:cs typeface="Kooperativ"/>
              <a:sym typeface="Kooperativ"/>
            </a:endParaRPr>
          </a:p>
        </p:txBody>
      </p:sp>
      <p:sp>
        <p:nvSpPr>
          <p:cNvPr id="5" name="Freeform 5"/>
          <p:cNvSpPr/>
          <p:nvPr/>
        </p:nvSpPr>
        <p:spPr>
          <a:xfrm rot="9619818">
            <a:off x="11503578" y="7967906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1" y="0"/>
                </a:lnTo>
                <a:lnTo>
                  <a:pt x="8084651" y="5041883"/>
                </a:lnTo>
                <a:lnTo>
                  <a:pt x="0" y="50418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9619818">
            <a:off x="-3013625" y="-2151077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0" y="0"/>
                </a:lnTo>
                <a:lnTo>
                  <a:pt x="8084650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3847" y="961459"/>
            <a:ext cx="1791808" cy="2057400"/>
          </a:xfrm>
          <a:custGeom>
            <a:avLst/>
            <a:gdLst/>
            <a:ahLst/>
            <a:cxnLst/>
            <a:rect l="l" t="t" r="r" b="b"/>
            <a:pathLst>
              <a:path w="1791808" h="2057400">
                <a:moveTo>
                  <a:pt x="0" y="0"/>
                </a:moveTo>
                <a:lnTo>
                  <a:pt x="1791809" y="0"/>
                </a:lnTo>
                <a:lnTo>
                  <a:pt x="179180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5FE5F4C-003B-4818-A0DC-28725B47F077}"/>
              </a:ext>
            </a:extLst>
          </p:cNvPr>
          <p:cNvSpPr/>
          <p:nvPr/>
        </p:nvSpPr>
        <p:spPr>
          <a:xfrm>
            <a:off x="3240430" y="3550920"/>
            <a:ext cx="11985007" cy="4869180"/>
          </a:xfrm>
          <a:prstGeom prst="rect">
            <a:avLst/>
          </a:prstGeom>
          <a:solidFill>
            <a:srgbClr val="7CC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9"/>
          <p:cNvSpPr txBox="1"/>
          <p:nvPr/>
        </p:nvSpPr>
        <p:spPr>
          <a:xfrm>
            <a:off x="3093043" y="3550920"/>
            <a:ext cx="12073940" cy="46091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9199"/>
              </a:lnSpc>
              <a:spcBef>
                <a:spcPct val="0"/>
              </a:spcBef>
            </a:pPr>
            <a:r>
              <a:rPr lang="ru-RU" sz="5460" b="1" spc="-245" dirty="0">
                <a:solidFill>
                  <a:srgbClr val="F6F6E9"/>
                </a:solidFill>
                <a:sym typeface="Telegraf Bold"/>
              </a:rPr>
              <a:t> Нет, это нарушение личных границ и права на изображение. Даже в общедоступном пространстве интернета нужно получать согласие людей на публикацию их фото. </a:t>
            </a:r>
            <a:endParaRPr lang="en-US" sz="5460" b="1" spc="-245" dirty="0">
              <a:solidFill>
                <a:srgbClr val="F6F6E9"/>
              </a:solidFill>
              <a:latin typeface="Telegraf Bold"/>
              <a:sym typeface="Telegraf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9144000" y="8976616"/>
            <a:ext cx="2304767" cy="754287"/>
          </a:xfrm>
          <a:custGeom>
            <a:avLst/>
            <a:gdLst/>
            <a:ahLst/>
            <a:cxnLst/>
            <a:rect l="l" t="t" r="r" b="b"/>
            <a:pathLst>
              <a:path w="2304767" h="754287">
                <a:moveTo>
                  <a:pt x="0" y="0"/>
                </a:moveTo>
                <a:lnTo>
                  <a:pt x="2304767" y="0"/>
                </a:lnTo>
                <a:lnTo>
                  <a:pt x="2304767" y="754288"/>
                </a:lnTo>
                <a:lnTo>
                  <a:pt x="0" y="7542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Прямоугольник 10">
            <a:hlinkClick r:id="rId10" action="ppaction://hlinksldjump"/>
            <a:extLst>
              <a:ext uri="{FF2B5EF4-FFF2-40B4-BE49-F238E27FC236}">
                <a16:creationId xmlns:a16="http://schemas.microsoft.com/office/drawing/2014/main" id="{2230F885-18FA-4514-9521-D90BAF518CF9}"/>
              </a:ext>
            </a:extLst>
          </p:cNvPr>
          <p:cNvSpPr/>
          <p:nvPr/>
        </p:nvSpPr>
        <p:spPr>
          <a:xfrm>
            <a:off x="0" y="-5"/>
            <a:ext cx="18288000" cy="10286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8189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7312" y="-2020761"/>
            <a:ext cx="20522624" cy="14328523"/>
          </a:xfrm>
          <a:custGeom>
            <a:avLst/>
            <a:gdLst/>
            <a:ahLst/>
            <a:cxnLst/>
            <a:rect l="l" t="t" r="r" b="b"/>
            <a:pathLst>
              <a:path w="20522624" h="14328523">
                <a:moveTo>
                  <a:pt x="0" y="0"/>
                </a:moveTo>
                <a:lnTo>
                  <a:pt x="20522624" y="0"/>
                </a:lnTo>
                <a:lnTo>
                  <a:pt x="20522624" y="14328522"/>
                </a:lnTo>
                <a:lnTo>
                  <a:pt x="0" y="14328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151496" y="1266825"/>
            <a:ext cx="11985007" cy="1679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3102"/>
              </a:lnSpc>
              <a:spcBef>
                <a:spcPct val="0"/>
              </a:spcBef>
            </a:pPr>
            <a:r>
              <a:rPr lang="ru-RU" sz="13102" u="none" strike="noStrike" dirty="0">
                <a:solidFill>
                  <a:srgbClr val="F6F6E9"/>
                </a:solidFill>
                <a:latin typeface="Kooperativ"/>
                <a:ea typeface="Kooperativ"/>
                <a:cs typeface="Kooperativ"/>
                <a:sym typeface="Kooperativ"/>
              </a:rPr>
              <a:t>ВОПРОС</a:t>
            </a:r>
            <a:endParaRPr lang="en-US" sz="13102" u="none" strike="noStrike" dirty="0">
              <a:solidFill>
                <a:srgbClr val="F6F6E9"/>
              </a:solidFill>
              <a:latin typeface="Kooperativ"/>
              <a:ea typeface="Kooperativ"/>
              <a:cs typeface="Kooperativ"/>
              <a:sym typeface="Kooperativ"/>
            </a:endParaRPr>
          </a:p>
        </p:txBody>
      </p:sp>
      <p:sp>
        <p:nvSpPr>
          <p:cNvPr id="5" name="Freeform 5"/>
          <p:cNvSpPr/>
          <p:nvPr/>
        </p:nvSpPr>
        <p:spPr>
          <a:xfrm rot="9619818">
            <a:off x="11503578" y="7967906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1" y="0"/>
                </a:lnTo>
                <a:lnTo>
                  <a:pt x="8084651" y="5041883"/>
                </a:lnTo>
                <a:lnTo>
                  <a:pt x="0" y="50418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9619818">
            <a:off x="-3013625" y="-2151077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0" y="0"/>
                </a:lnTo>
                <a:lnTo>
                  <a:pt x="8084650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3847" y="961459"/>
            <a:ext cx="1791808" cy="2057400"/>
          </a:xfrm>
          <a:custGeom>
            <a:avLst/>
            <a:gdLst/>
            <a:ahLst/>
            <a:cxnLst/>
            <a:rect l="l" t="t" r="r" b="b"/>
            <a:pathLst>
              <a:path w="1791808" h="2057400">
                <a:moveTo>
                  <a:pt x="0" y="0"/>
                </a:moveTo>
                <a:lnTo>
                  <a:pt x="1791809" y="0"/>
                </a:lnTo>
                <a:lnTo>
                  <a:pt x="179180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5FE5F4C-003B-4818-A0DC-28725B47F077}"/>
              </a:ext>
            </a:extLst>
          </p:cNvPr>
          <p:cNvSpPr/>
          <p:nvPr/>
        </p:nvSpPr>
        <p:spPr>
          <a:xfrm>
            <a:off x="3151496" y="4195092"/>
            <a:ext cx="11985007" cy="4010959"/>
          </a:xfrm>
          <a:prstGeom prst="rect">
            <a:avLst/>
          </a:prstGeom>
          <a:solidFill>
            <a:srgbClr val="7CC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9"/>
          <p:cNvSpPr txBox="1"/>
          <p:nvPr/>
        </p:nvSpPr>
        <p:spPr>
          <a:xfrm>
            <a:off x="3350553" y="4350475"/>
            <a:ext cx="11586892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9199"/>
              </a:lnSpc>
              <a:spcBef>
                <a:spcPct val="0"/>
              </a:spcBef>
            </a:pPr>
            <a:r>
              <a:rPr lang="ru-RU" sz="5460" b="1" spc="-245" dirty="0">
                <a:solidFill>
                  <a:srgbClr val="F6F6E9"/>
                </a:solidFill>
                <a:sym typeface="Telegraf Bold"/>
              </a:rPr>
              <a:t>Твой одноклассник оставил на парте  свой пенал с карандашами и ручками. Можно ли взять его пинал себе, если он ушёл?</a:t>
            </a:r>
            <a:endParaRPr lang="en-US" sz="5460" b="1" spc="-245" dirty="0">
              <a:solidFill>
                <a:srgbClr val="F6F6E9"/>
              </a:solidFill>
              <a:latin typeface="Telegraf Bold"/>
              <a:sym typeface="Telegraf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9144000" y="8976616"/>
            <a:ext cx="2304767" cy="754287"/>
          </a:xfrm>
          <a:custGeom>
            <a:avLst/>
            <a:gdLst/>
            <a:ahLst/>
            <a:cxnLst/>
            <a:rect l="l" t="t" r="r" b="b"/>
            <a:pathLst>
              <a:path w="2304767" h="754287">
                <a:moveTo>
                  <a:pt x="0" y="0"/>
                </a:moveTo>
                <a:lnTo>
                  <a:pt x="2304767" y="0"/>
                </a:lnTo>
                <a:lnTo>
                  <a:pt x="2304767" y="754288"/>
                </a:lnTo>
                <a:lnTo>
                  <a:pt x="0" y="7542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Прямоугольник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7520489-8FBD-4207-9C17-75E24B441ED3}"/>
              </a:ext>
            </a:extLst>
          </p:cNvPr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60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7312" y="-2020761"/>
            <a:ext cx="20522624" cy="14328523"/>
          </a:xfrm>
          <a:custGeom>
            <a:avLst/>
            <a:gdLst/>
            <a:ahLst/>
            <a:cxnLst/>
            <a:rect l="l" t="t" r="r" b="b"/>
            <a:pathLst>
              <a:path w="20522624" h="14328523">
                <a:moveTo>
                  <a:pt x="0" y="0"/>
                </a:moveTo>
                <a:lnTo>
                  <a:pt x="20522624" y="0"/>
                </a:lnTo>
                <a:lnTo>
                  <a:pt x="20522624" y="14328522"/>
                </a:lnTo>
                <a:lnTo>
                  <a:pt x="0" y="14328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837719" y="1238250"/>
            <a:ext cx="12612562" cy="1474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14"/>
              </a:lnSpc>
            </a:pPr>
            <a:r>
              <a:rPr lang="ru-RU" sz="11514" dirty="0">
                <a:solidFill>
                  <a:srgbClr val="F6F6E9"/>
                </a:solidFill>
                <a:latin typeface="Kooperativ"/>
                <a:ea typeface="Kooperativ"/>
                <a:cs typeface="Kooperativ"/>
                <a:sym typeface="Kooperativ"/>
              </a:rPr>
              <a:t>Ситуация 1</a:t>
            </a:r>
          </a:p>
        </p:txBody>
      </p:sp>
      <p:sp>
        <p:nvSpPr>
          <p:cNvPr id="6" name="Freeform 6"/>
          <p:cNvSpPr/>
          <p:nvPr/>
        </p:nvSpPr>
        <p:spPr>
          <a:xfrm rot="1417856">
            <a:off x="-1946618" y="8102340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0" y="0"/>
                </a:lnTo>
                <a:lnTo>
                  <a:pt x="8084650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17856">
            <a:off x="13216975" y="-2857221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0" y="0"/>
                </a:lnTo>
                <a:lnTo>
                  <a:pt x="8084650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743200" y="8752811"/>
            <a:ext cx="3289098" cy="892640"/>
          </a:xfrm>
          <a:custGeom>
            <a:avLst/>
            <a:gdLst/>
            <a:ahLst/>
            <a:cxnLst/>
            <a:rect l="l" t="t" r="r" b="b"/>
            <a:pathLst>
              <a:path w="3289098" h="892640">
                <a:moveTo>
                  <a:pt x="0" y="0"/>
                </a:moveTo>
                <a:lnTo>
                  <a:pt x="3289098" y="0"/>
                </a:lnTo>
                <a:lnTo>
                  <a:pt x="3289098" y="892640"/>
                </a:lnTo>
                <a:lnTo>
                  <a:pt x="0" y="8926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53696" y="3065696"/>
            <a:ext cx="1484024" cy="1863500"/>
          </a:xfrm>
          <a:custGeom>
            <a:avLst/>
            <a:gdLst/>
            <a:ahLst/>
            <a:cxnLst/>
            <a:rect l="l" t="t" r="r" b="b"/>
            <a:pathLst>
              <a:path w="1484024" h="1863500">
                <a:moveTo>
                  <a:pt x="0" y="0"/>
                </a:moveTo>
                <a:lnTo>
                  <a:pt x="1484023" y="0"/>
                </a:lnTo>
                <a:lnTo>
                  <a:pt x="1484023" y="1863500"/>
                </a:lnTo>
                <a:lnTo>
                  <a:pt x="0" y="18635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984946" y="3038131"/>
            <a:ext cx="10318108" cy="1983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132"/>
              </a:lnSpc>
              <a:spcBef>
                <a:spcPct val="0"/>
              </a:spcBef>
            </a:pPr>
            <a:r>
              <a:rPr lang="ru-RU" sz="5460" b="1" spc="-245" dirty="0">
                <a:solidFill>
                  <a:srgbClr val="F6F6E9"/>
                </a:solidFill>
                <a:latin typeface="Telegraf Bold"/>
                <a:ea typeface="Telegraf Bold"/>
                <a:cs typeface="Telegraf Bold"/>
                <a:sym typeface="Telegraf Bold"/>
              </a:rPr>
              <a:t>Ученик пришёл в школу в чистой и аккуратной, выглаженной форме. Он всегда переодевает сменную обувь.</a:t>
            </a:r>
            <a:endParaRPr lang="en-US" sz="5460" b="1" spc="-245" dirty="0">
              <a:solidFill>
                <a:srgbClr val="F6F6E9"/>
              </a:solidFill>
              <a:latin typeface="Telegraf Bold"/>
              <a:ea typeface="Telegraf Bold"/>
              <a:cs typeface="Telegraf Bold"/>
              <a:sym typeface="Telegraf Bold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5435041" y="522403"/>
            <a:ext cx="1634928" cy="1279706"/>
          </a:xfrm>
          <a:custGeom>
            <a:avLst/>
            <a:gdLst/>
            <a:ahLst/>
            <a:cxnLst/>
            <a:rect l="l" t="t" r="r" b="b"/>
            <a:pathLst>
              <a:path w="2283610" h="2283610">
                <a:moveTo>
                  <a:pt x="0" y="0"/>
                </a:moveTo>
                <a:lnTo>
                  <a:pt x="2283610" y="0"/>
                </a:lnTo>
                <a:lnTo>
                  <a:pt x="2283610" y="2283609"/>
                </a:lnTo>
                <a:lnTo>
                  <a:pt x="0" y="22836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54E62A6-DEF0-4AD9-855D-BD30686EC35A}"/>
              </a:ext>
            </a:extLst>
          </p:cNvPr>
          <p:cNvSpPr/>
          <p:nvPr/>
        </p:nvSpPr>
        <p:spPr>
          <a:xfrm>
            <a:off x="738299" y="5997173"/>
            <a:ext cx="5333521" cy="2053598"/>
          </a:xfrm>
          <a:prstGeom prst="rect">
            <a:avLst/>
          </a:prstGeom>
          <a:solidFill>
            <a:srgbClr val="7CC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5910AE78-2385-44DE-B397-4995E7BA3720}"/>
              </a:ext>
            </a:extLst>
          </p:cNvPr>
          <p:cNvSpPr txBox="1"/>
          <p:nvPr/>
        </p:nvSpPr>
        <p:spPr>
          <a:xfrm>
            <a:off x="1009252" y="6310871"/>
            <a:ext cx="4724400" cy="1474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514"/>
              </a:lnSpc>
              <a:spcBef>
                <a:spcPct val="0"/>
              </a:spcBef>
            </a:pPr>
            <a:r>
              <a:rPr lang="ru-RU" sz="11514" dirty="0">
                <a:solidFill>
                  <a:srgbClr val="F6F6E9"/>
                </a:solidFill>
                <a:latin typeface="Kooperativ"/>
                <a:sym typeface="Telegraf Bold"/>
              </a:rPr>
              <a:t>Право</a:t>
            </a:r>
            <a:endParaRPr lang="en-US" sz="11514" dirty="0">
              <a:solidFill>
                <a:srgbClr val="F6F6E9"/>
              </a:solidFill>
              <a:latin typeface="Kooperativ"/>
              <a:sym typeface="Telegraf Bold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038EF72-584A-48EF-98FD-7839DC4C09F7}"/>
              </a:ext>
            </a:extLst>
          </p:cNvPr>
          <p:cNvSpPr/>
          <p:nvPr/>
        </p:nvSpPr>
        <p:spPr>
          <a:xfrm>
            <a:off x="7848600" y="5997173"/>
            <a:ext cx="9745124" cy="2053598"/>
          </a:xfrm>
          <a:prstGeom prst="rect">
            <a:avLst/>
          </a:prstGeom>
          <a:solidFill>
            <a:srgbClr val="7CC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2158D9EF-364C-4B21-A3B0-E1D213E840F9}"/>
              </a:ext>
            </a:extLst>
          </p:cNvPr>
          <p:cNvSpPr txBox="1"/>
          <p:nvPr/>
        </p:nvSpPr>
        <p:spPr>
          <a:xfrm>
            <a:off x="8025179" y="6310871"/>
            <a:ext cx="9230376" cy="1474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514"/>
              </a:lnSpc>
              <a:spcBef>
                <a:spcPct val="0"/>
              </a:spcBef>
            </a:pPr>
            <a:r>
              <a:rPr lang="ru-RU" sz="11514" dirty="0">
                <a:solidFill>
                  <a:srgbClr val="F6F6E9"/>
                </a:solidFill>
                <a:latin typeface="Kooperativ"/>
                <a:sym typeface="Telegraf Bold"/>
              </a:rPr>
              <a:t>Обязанность</a:t>
            </a:r>
            <a:endParaRPr lang="en-US" sz="11514" dirty="0">
              <a:solidFill>
                <a:srgbClr val="F6F6E9"/>
              </a:solidFill>
              <a:latin typeface="Kooperativ"/>
              <a:sym typeface="Telegraf Bold"/>
            </a:endParaRPr>
          </a:p>
        </p:txBody>
      </p:sp>
      <p:sp>
        <p:nvSpPr>
          <p:cNvPr id="18" name="Прямоугольник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1BDCCF7-D369-45CC-B10B-BF40006B5FCE}"/>
              </a:ext>
            </a:extLst>
          </p:cNvPr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7312" y="-2020761"/>
            <a:ext cx="20522624" cy="14328523"/>
          </a:xfrm>
          <a:custGeom>
            <a:avLst/>
            <a:gdLst/>
            <a:ahLst/>
            <a:cxnLst/>
            <a:rect l="l" t="t" r="r" b="b"/>
            <a:pathLst>
              <a:path w="20522624" h="14328523">
                <a:moveTo>
                  <a:pt x="0" y="0"/>
                </a:moveTo>
                <a:lnTo>
                  <a:pt x="20522624" y="0"/>
                </a:lnTo>
                <a:lnTo>
                  <a:pt x="20522624" y="14328522"/>
                </a:lnTo>
                <a:lnTo>
                  <a:pt x="0" y="14328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151496" y="1266825"/>
            <a:ext cx="11985007" cy="1679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3102"/>
              </a:lnSpc>
              <a:spcBef>
                <a:spcPct val="0"/>
              </a:spcBef>
            </a:pPr>
            <a:r>
              <a:rPr lang="ru-RU" sz="13102" u="none" strike="noStrike" dirty="0">
                <a:solidFill>
                  <a:srgbClr val="F6F6E9"/>
                </a:solidFill>
                <a:latin typeface="Kooperativ"/>
                <a:ea typeface="Kooperativ"/>
                <a:cs typeface="Kooperativ"/>
                <a:sym typeface="Kooperativ"/>
              </a:rPr>
              <a:t>ОТВЕТ</a:t>
            </a:r>
            <a:endParaRPr lang="en-US" sz="13102" u="none" strike="noStrike" dirty="0">
              <a:solidFill>
                <a:srgbClr val="F6F6E9"/>
              </a:solidFill>
              <a:latin typeface="Kooperativ"/>
              <a:ea typeface="Kooperativ"/>
              <a:cs typeface="Kooperativ"/>
              <a:sym typeface="Kooperativ"/>
            </a:endParaRPr>
          </a:p>
        </p:txBody>
      </p:sp>
      <p:sp>
        <p:nvSpPr>
          <p:cNvPr id="5" name="Freeform 5"/>
          <p:cNvSpPr/>
          <p:nvPr/>
        </p:nvSpPr>
        <p:spPr>
          <a:xfrm rot="9619818">
            <a:off x="11503578" y="7967906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1" y="0"/>
                </a:lnTo>
                <a:lnTo>
                  <a:pt x="8084651" y="5041883"/>
                </a:lnTo>
                <a:lnTo>
                  <a:pt x="0" y="50418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9619818">
            <a:off x="-3013625" y="-2151077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0" y="0"/>
                </a:lnTo>
                <a:lnTo>
                  <a:pt x="8084650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3847" y="961459"/>
            <a:ext cx="1791808" cy="2057400"/>
          </a:xfrm>
          <a:custGeom>
            <a:avLst/>
            <a:gdLst/>
            <a:ahLst/>
            <a:cxnLst/>
            <a:rect l="l" t="t" r="r" b="b"/>
            <a:pathLst>
              <a:path w="1791808" h="2057400">
                <a:moveTo>
                  <a:pt x="0" y="0"/>
                </a:moveTo>
                <a:lnTo>
                  <a:pt x="1791809" y="0"/>
                </a:lnTo>
                <a:lnTo>
                  <a:pt x="179180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5FE5F4C-003B-4818-A0DC-28725B47F077}"/>
              </a:ext>
            </a:extLst>
          </p:cNvPr>
          <p:cNvSpPr/>
          <p:nvPr/>
        </p:nvSpPr>
        <p:spPr>
          <a:xfrm>
            <a:off x="3695700" y="3850588"/>
            <a:ext cx="10896600" cy="3810000"/>
          </a:xfrm>
          <a:prstGeom prst="rect">
            <a:avLst/>
          </a:prstGeom>
          <a:solidFill>
            <a:srgbClr val="7CC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9"/>
          <p:cNvSpPr txBox="1"/>
          <p:nvPr/>
        </p:nvSpPr>
        <p:spPr>
          <a:xfrm>
            <a:off x="3846507" y="3945554"/>
            <a:ext cx="10594983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9199"/>
              </a:lnSpc>
              <a:spcBef>
                <a:spcPct val="0"/>
              </a:spcBef>
            </a:pPr>
            <a:r>
              <a:rPr lang="ru-RU" sz="5460" b="1" spc="-245" dirty="0">
                <a:solidFill>
                  <a:srgbClr val="F6F6E9"/>
                </a:solidFill>
                <a:sym typeface="Telegraf Bold"/>
              </a:rPr>
              <a:t> Нет, это чужая вещь. Её нельзя брать без разрешения. Нужно вернуть хозяину или отдать учителю.</a:t>
            </a:r>
          </a:p>
        </p:txBody>
      </p:sp>
      <p:sp>
        <p:nvSpPr>
          <p:cNvPr id="10" name="Freeform 10"/>
          <p:cNvSpPr/>
          <p:nvPr/>
        </p:nvSpPr>
        <p:spPr>
          <a:xfrm>
            <a:off x="9144000" y="8976616"/>
            <a:ext cx="2304767" cy="754287"/>
          </a:xfrm>
          <a:custGeom>
            <a:avLst/>
            <a:gdLst/>
            <a:ahLst/>
            <a:cxnLst/>
            <a:rect l="l" t="t" r="r" b="b"/>
            <a:pathLst>
              <a:path w="2304767" h="754287">
                <a:moveTo>
                  <a:pt x="0" y="0"/>
                </a:moveTo>
                <a:lnTo>
                  <a:pt x="2304767" y="0"/>
                </a:lnTo>
                <a:lnTo>
                  <a:pt x="2304767" y="754288"/>
                </a:lnTo>
                <a:lnTo>
                  <a:pt x="0" y="7542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Прямоугольник 10">
            <a:hlinkClick r:id="rId10" action="ppaction://hlinksldjump"/>
            <a:extLst>
              <a:ext uri="{FF2B5EF4-FFF2-40B4-BE49-F238E27FC236}">
                <a16:creationId xmlns:a16="http://schemas.microsoft.com/office/drawing/2014/main" id="{E59D3ED0-EC79-41D3-B852-6594BCB08302}"/>
              </a:ext>
            </a:extLst>
          </p:cNvPr>
          <p:cNvSpPr/>
          <p:nvPr/>
        </p:nvSpPr>
        <p:spPr>
          <a:xfrm>
            <a:off x="0" y="-5"/>
            <a:ext cx="18288000" cy="10286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15552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7312" y="-2020761"/>
            <a:ext cx="20522624" cy="14328523"/>
          </a:xfrm>
          <a:custGeom>
            <a:avLst/>
            <a:gdLst/>
            <a:ahLst/>
            <a:cxnLst/>
            <a:rect l="l" t="t" r="r" b="b"/>
            <a:pathLst>
              <a:path w="20522624" h="14328523">
                <a:moveTo>
                  <a:pt x="0" y="0"/>
                </a:moveTo>
                <a:lnTo>
                  <a:pt x="20522624" y="0"/>
                </a:lnTo>
                <a:lnTo>
                  <a:pt x="20522624" y="14328522"/>
                </a:lnTo>
                <a:lnTo>
                  <a:pt x="0" y="14328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151496" y="1266825"/>
            <a:ext cx="11985007" cy="1679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3102"/>
              </a:lnSpc>
              <a:spcBef>
                <a:spcPct val="0"/>
              </a:spcBef>
            </a:pPr>
            <a:r>
              <a:rPr lang="ru-RU" sz="13102" u="none" strike="noStrike" dirty="0">
                <a:solidFill>
                  <a:srgbClr val="F6F6E9"/>
                </a:solidFill>
                <a:latin typeface="Kooperativ"/>
                <a:ea typeface="Kooperativ"/>
                <a:cs typeface="Kooperativ"/>
                <a:sym typeface="Kooperativ"/>
              </a:rPr>
              <a:t>ВОПРОС</a:t>
            </a:r>
            <a:endParaRPr lang="en-US" sz="13102" u="none" strike="noStrike" dirty="0">
              <a:solidFill>
                <a:srgbClr val="F6F6E9"/>
              </a:solidFill>
              <a:latin typeface="Kooperativ"/>
              <a:ea typeface="Kooperativ"/>
              <a:cs typeface="Kooperativ"/>
              <a:sym typeface="Kooperativ"/>
            </a:endParaRPr>
          </a:p>
        </p:txBody>
      </p:sp>
      <p:sp>
        <p:nvSpPr>
          <p:cNvPr id="5" name="Freeform 5"/>
          <p:cNvSpPr/>
          <p:nvPr/>
        </p:nvSpPr>
        <p:spPr>
          <a:xfrm rot="9619818">
            <a:off x="11503578" y="7967906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1" y="0"/>
                </a:lnTo>
                <a:lnTo>
                  <a:pt x="8084651" y="5041883"/>
                </a:lnTo>
                <a:lnTo>
                  <a:pt x="0" y="50418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9619818">
            <a:off x="-3013625" y="-2151077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0" y="0"/>
                </a:lnTo>
                <a:lnTo>
                  <a:pt x="8084650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3847" y="961459"/>
            <a:ext cx="1791808" cy="2057400"/>
          </a:xfrm>
          <a:custGeom>
            <a:avLst/>
            <a:gdLst/>
            <a:ahLst/>
            <a:cxnLst/>
            <a:rect l="l" t="t" r="r" b="b"/>
            <a:pathLst>
              <a:path w="1791808" h="2057400">
                <a:moveTo>
                  <a:pt x="0" y="0"/>
                </a:moveTo>
                <a:lnTo>
                  <a:pt x="1791809" y="0"/>
                </a:lnTo>
                <a:lnTo>
                  <a:pt x="179180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5FE5F4C-003B-4818-A0DC-28725B47F077}"/>
              </a:ext>
            </a:extLst>
          </p:cNvPr>
          <p:cNvSpPr/>
          <p:nvPr/>
        </p:nvSpPr>
        <p:spPr>
          <a:xfrm>
            <a:off x="5142376" y="4195092"/>
            <a:ext cx="8003245" cy="4010959"/>
          </a:xfrm>
          <a:prstGeom prst="rect">
            <a:avLst/>
          </a:prstGeom>
          <a:solidFill>
            <a:srgbClr val="7CC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9"/>
          <p:cNvSpPr txBox="1"/>
          <p:nvPr/>
        </p:nvSpPr>
        <p:spPr>
          <a:xfrm>
            <a:off x="5142376" y="4312375"/>
            <a:ext cx="8003245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9199"/>
              </a:lnSpc>
              <a:spcBef>
                <a:spcPct val="0"/>
              </a:spcBef>
            </a:pPr>
            <a:r>
              <a:rPr lang="ru-RU" sz="5460" b="1" spc="-245" dirty="0">
                <a:solidFill>
                  <a:srgbClr val="F6F6E9"/>
                </a:solidFill>
                <a:sym typeface="Telegraf Bold"/>
              </a:rPr>
              <a:t>Можно ли прийти в школу или театр в пижаме, если тебе так комфортно?</a:t>
            </a:r>
            <a:endParaRPr lang="en-US" sz="5460" b="1" spc="-245" dirty="0">
              <a:solidFill>
                <a:srgbClr val="F6F6E9"/>
              </a:solidFill>
              <a:latin typeface="Telegraf Bold"/>
              <a:sym typeface="Telegraf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9144000" y="8976616"/>
            <a:ext cx="2304767" cy="754287"/>
          </a:xfrm>
          <a:custGeom>
            <a:avLst/>
            <a:gdLst/>
            <a:ahLst/>
            <a:cxnLst/>
            <a:rect l="l" t="t" r="r" b="b"/>
            <a:pathLst>
              <a:path w="2304767" h="754287">
                <a:moveTo>
                  <a:pt x="0" y="0"/>
                </a:moveTo>
                <a:lnTo>
                  <a:pt x="2304767" y="0"/>
                </a:lnTo>
                <a:lnTo>
                  <a:pt x="2304767" y="754288"/>
                </a:lnTo>
                <a:lnTo>
                  <a:pt x="0" y="7542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Прямоугольник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42BCF5A-E2E8-474D-B4FD-5750574BBF71}"/>
              </a:ext>
            </a:extLst>
          </p:cNvPr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269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7312" y="-2020761"/>
            <a:ext cx="20522624" cy="14328523"/>
          </a:xfrm>
          <a:custGeom>
            <a:avLst/>
            <a:gdLst/>
            <a:ahLst/>
            <a:cxnLst/>
            <a:rect l="l" t="t" r="r" b="b"/>
            <a:pathLst>
              <a:path w="20522624" h="14328523">
                <a:moveTo>
                  <a:pt x="0" y="0"/>
                </a:moveTo>
                <a:lnTo>
                  <a:pt x="20522624" y="0"/>
                </a:lnTo>
                <a:lnTo>
                  <a:pt x="20522624" y="14328522"/>
                </a:lnTo>
                <a:lnTo>
                  <a:pt x="0" y="14328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151496" y="1266825"/>
            <a:ext cx="11985007" cy="1679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3102"/>
              </a:lnSpc>
              <a:spcBef>
                <a:spcPct val="0"/>
              </a:spcBef>
            </a:pPr>
            <a:r>
              <a:rPr lang="ru-RU" sz="13102" u="none" strike="noStrike" dirty="0">
                <a:solidFill>
                  <a:srgbClr val="F6F6E9"/>
                </a:solidFill>
                <a:latin typeface="Kooperativ"/>
                <a:ea typeface="Kooperativ"/>
                <a:cs typeface="Kooperativ"/>
                <a:sym typeface="Kooperativ"/>
              </a:rPr>
              <a:t>ОТВЕТ</a:t>
            </a:r>
            <a:endParaRPr lang="en-US" sz="13102" u="none" strike="noStrike" dirty="0">
              <a:solidFill>
                <a:srgbClr val="F6F6E9"/>
              </a:solidFill>
              <a:latin typeface="Kooperativ"/>
              <a:ea typeface="Kooperativ"/>
              <a:cs typeface="Kooperativ"/>
              <a:sym typeface="Kooperativ"/>
            </a:endParaRPr>
          </a:p>
        </p:txBody>
      </p:sp>
      <p:sp>
        <p:nvSpPr>
          <p:cNvPr id="5" name="Freeform 5"/>
          <p:cNvSpPr/>
          <p:nvPr/>
        </p:nvSpPr>
        <p:spPr>
          <a:xfrm rot="9619818">
            <a:off x="11503578" y="7967906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1" y="0"/>
                </a:lnTo>
                <a:lnTo>
                  <a:pt x="8084651" y="5041883"/>
                </a:lnTo>
                <a:lnTo>
                  <a:pt x="0" y="50418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9619818">
            <a:off x="-3013625" y="-2151077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0" y="0"/>
                </a:lnTo>
                <a:lnTo>
                  <a:pt x="8084650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3847" y="961459"/>
            <a:ext cx="1791808" cy="2057400"/>
          </a:xfrm>
          <a:custGeom>
            <a:avLst/>
            <a:gdLst/>
            <a:ahLst/>
            <a:cxnLst/>
            <a:rect l="l" t="t" r="r" b="b"/>
            <a:pathLst>
              <a:path w="1791808" h="2057400">
                <a:moveTo>
                  <a:pt x="0" y="0"/>
                </a:moveTo>
                <a:lnTo>
                  <a:pt x="1791809" y="0"/>
                </a:lnTo>
                <a:lnTo>
                  <a:pt x="179180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5FE5F4C-003B-4818-A0DC-28725B47F077}"/>
              </a:ext>
            </a:extLst>
          </p:cNvPr>
          <p:cNvSpPr/>
          <p:nvPr/>
        </p:nvSpPr>
        <p:spPr>
          <a:xfrm>
            <a:off x="1104899" y="2912948"/>
            <a:ext cx="16078200" cy="6143159"/>
          </a:xfrm>
          <a:prstGeom prst="rect">
            <a:avLst/>
          </a:prstGeom>
          <a:solidFill>
            <a:srgbClr val="7CC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9"/>
          <p:cNvSpPr txBox="1"/>
          <p:nvPr/>
        </p:nvSpPr>
        <p:spPr>
          <a:xfrm>
            <a:off x="1295400" y="2946772"/>
            <a:ext cx="15544799" cy="5788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9199"/>
              </a:lnSpc>
              <a:spcBef>
                <a:spcPct val="0"/>
              </a:spcBef>
            </a:pPr>
            <a:r>
              <a:rPr lang="ru-RU" sz="5460" b="1" spc="-245" dirty="0">
                <a:solidFill>
                  <a:srgbClr val="F6F6E9"/>
                </a:solidFill>
                <a:sym typeface="Telegraf Bold"/>
              </a:rPr>
              <a:t> В некоторых местах действуют дресс-коды — неписаные или официальные правила одежды. Личный комфорт важен, но в определенных общественных местах ожидается соблюдение норм, уважающих атмосферу заведения.</a:t>
            </a:r>
          </a:p>
        </p:txBody>
      </p:sp>
      <p:sp>
        <p:nvSpPr>
          <p:cNvPr id="10" name="Freeform 10"/>
          <p:cNvSpPr/>
          <p:nvPr/>
        </p:nvSpPr>
        <p:spPr>
          <a:xfrm>
            <a:off x="9144000" y="8976616"/>
            <a:ext cx="2304767" cy="754287"/>
          </a:xfrm>
          <a:custGeom>
            <a:avLst/>
            <a:gdLst/>
            <a:ahLst/>
            <a:cxnLst/>
            <a:rect l="l" t="t" r="r" b="b"/>
            <a:pathLst>
              <a:path w="2304767" h="754287">
                <a:moveTo>
                  <a:pt x="0" y="0"/>
                </a:moveTo>
                <a:lnTo>
                  <a:pt x="2304767" y="0"/>
                </a:lnTo>
                <a:lnTo>
                  <a:pt x="2304767" y="754288"/>
                </a:lnTo>
                <a:lnTo>
                  <a:pt x="0" y="7542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Прямоугольник 10">
            <a:hlinkClick r:id="rId10" action="ppaction://hlinksldjump"/>
            <a:extLst>
              <a:ext uri="{FF2B5EF4-FFF2-40B4-BE49-F238E27FC236}">
                <a16:creationId xmlns:a16="http://schemas.microsoft.com/office/drawing/2014/main" id="{A4DD9C5F-3459-46D5-8F16-2CD3D85B04A6}"/>
              </a:ext>
            </a:extLst>
          </p:cNvPr>
          <p:cNvSpPr/>
          <p:nvPr/>
        </p:nvSpPr>
        <p:spPr>
          <a:xfrm>
            <a:off x="0" y="-5"/>
            <a:ext cx="18288000" cy="10286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385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7312" y="-2020761"/>
            <a:ext cx="20522624" cy="14328523"/>
          </a:xfrm>
          <a:custGeom>
            <a:avLst/>
            <a:gdLst/>
            <a:ahLst/>
            <a:cxnLst/>
            <a:rect l="l" t="t" r="r" b="b"/>
            <a:pathLst>
              <a:path w="20522624" h="14328523">
                <a:moveTo>
                  <a:pt x="0" y="0"/>
                </a:moveTo>
                <a:lnTo>
                  <a:pt x="20522624" y="0"/>
                </a:lnTo>
                <a:lnTo>
                  <a:pt x="20522624" y="14328522"/>
                </a:lnTo>
                <a:lnTo>
                  <a:pt x="0" y="14328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31329" y="-2486671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1" y="0"/>
                </a:lnTo>
                <a:lnTo>
                  <a:pt x="8084651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-30480" y="433379"/>
            <a:ext cx="18288000" cy="2012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509"/>
              </a:lnSpc>
            </a:pPr>
            <a:r>
              <a:rPr lang="ru-RU" sz="13221" dirty="0">
                <a:solidFill>
                  <a:srgbClr val="F6F6E9"/>
                </a:solidFill>
                <a:latin typeface="Kooperativ"/>
                <a:ea typeface="Kooperativ"/>
                <a:cs typeface="Kooperativ"/>
                <a:sym typeface="Kooperativ"/>
              </a:rPr>
              <a:t>Правовая сортировка</a:t>
            </a:r>
            <a:endParaRPr lang="en-US" sz="13221" dirty="0">
              <a:solidFill>
                <a:srgbClr val="F6F6E9"/>
              </a:solidFill>
              <a:latin typeface="Kooperativ"/>
              <a:ea typeface="Kooperativ"/>
              <a:cs typeface="Kooperativ"/>
              <a:sym typeface="Kooperativ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-4886134" y="8265176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1" y="0"/>
                </a:lnTo>
                <a:lnTo>
                  <a:pt x="8084651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785464">
            <a:off x="13099542" y="-828276"/>
            <a:ext cx="699516" cy="2057400"/>
          </a:xfrm>
          <a:custGeom>
            <a:avLst/>
            <a:gdLst/>
            <a:ahLst/>
            <a:cxnLst/>
            <a:rect l="l" t="t" r="r" b="b"/>
            <a:pathLst>
              <a:path w="699516" h="2057400">
                <a:moveTo>
                  <a:pt x="0" y="0"/>
                </a:moveTo>
                <a:lnTo>
                  <a:pt x="699516" y="0"/>
                </a:lnTo>
                <a:lnTo>
                  <a:pt x="69951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66800" y="8515679"/>
            <a:ext cx="1254122" cy="1254122"/>
          </a:xfrm>
          <a:custGeom>
            <a:avLst/>
            <a:gdLst/>
            <a:ahLst/>
            <a:cxnLst/>
            <a:rect l="l" t="t" r="r" b="b"/>
            <a:pathLst>
              <a:path w="1254122" h="1254122">
                <a:moveTo>
                  <a:pt x="0" y="0"/>
                </a:moveTo>
                <a:lnTo>
                  <a:pt x="1254122" y="0"/>
                </a:lnTo>
                <a:lnTo>
                  <a:pt x="1254122" y="1254121"/>
                </a:lnTo>
                <a:lnTo>
                  <a:pt x="0" y="12541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6" name="Таблица 16">
            <a:extLst>
              <a:ext uri="{FF2B5EF4-FFF2-40B4-BE49-F238E27FC236}">
                <a16:creationId xmlns:a16="http://schemas.microsoft.com/office/drawing/2014/main" id="{24873F3F-974C-4AF5-B7B8-0D824432EB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424337"/>
              </p:ext>
            </p:extLst>
          </p:nvPr>
        </p:nvGraphicFramePr>
        <p:xfrm>
          <a:off x="2590800" y="2922481"/>
          <a:ext cx="12313920" cy="162204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328041307"/>
                    </a:ext>
                  </a:extLst>
                </a:gridCol>
                <a:gridCol w="6217920">
                  <a:extLst>
                    <a:ext uri="{9D8B030D-6E8A-4147-A177-3AD203B41FA5}">
                      <a16:colId xmlns:a16="http://schemas.microsoft.com/office/drawing/2014/main" val="264733571"/>
                    </a:ext>
                  </a:extLst>
                </a:gridCol>
              </a:tblGrid>
              <a:tr h="115733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5460" b="1" kern="1200" spc="-245" dirty="0">
                          <a:solidFill>
                            <a:srgbClr val="F6F6E9"/>
                          </a:solidFill>
                          <a:latin typeface="+mn-lt"/>
                          <a:ea typeface="+mn-ea"/>
                          <a:cs typeface="+mn-cs"/>
                        </a:rPr>
                        <a:t>Право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5460" b="1" kern="1200" spc="-245" dirty="0">
                          <a:solidFill>
                            <a:srgbClr val="F6F6E9"/>
                          </a:solidFill>
                          <a:latin typeface="+mn-lt"/>
                          <a:ea typeface="+mn-ea"/>
                          <a:cs typeface="+mn-cs"/>
                        </a:rPr>
                        <a:t>Обязанность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908460"/>
                  </a:ext>
                </a:extLst>
              </a:tr>
              <a:tr h="4647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967164"/>
                  </a:ext>
                </a:extLst>
              </a:tr>
            </a:tbl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A571DB8-F4C1-4949-8520-775A53E7D0CE}"/>
              </a:ext>
            </a:extLst>
          </p:cNvPr>
          <p:cNvSpPr/>
          <p:nvPr/>
        </p:nvSpPr>
        <p:spPr>
          <a:xfrm>
            <a:off x="2590800" y="4762501"/>
            <a:ext cx="12313920" cy="5007300"/>
          </a:xfrm>
          <a:prstGeom prst="rect">
            <a:avLst/>
          </a:prstGeom>
          <a:solidFill>
            <a:srgbClr val="7CC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2D15E58-7D9F-4B68-AECC-B0785FCBD77E}"/>
              </a:ext>
            </a:extLst>
          </p:cNvPr>
          <p:cNvSpPr/>
          <p:nvPr/>
        </p:nvSpPr>
        <p:spPr>
          <a:xfrm>
            <a:off x="2971800" y="4636088"/>
            <a:ext cx="9144000" cy="51337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ru-RU" sz="5460" b="1" spc="-245" dirty="0">
                <a:solidFill>
                  <a:srgbClr val="F6F6E9"/>
                </a:solidFill>
              </a:rPr>
              <a:t>Убирать свои вещи 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5460" b="1" spc="-245" dirty="0">
                <a:solidFill>
                  <a:srgbClr val="F6F6E9"/>
                </a:solidFill>
              </a:rPr>
              <a:t>Лечиться у врача 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5460" b="1" spc="-245" dirty="0">
                <a:solidFill>
                  <a:srgbClr val="F6F6E9"/>
                </a:solidFill>
              </a:rPr>
              <a:t>Слушаться родителей 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5460" b="1" spc="-245" dirty="0">
                <a:solidFill>
                  <a:srgbClr val="F6F6E9"/>
                </a:solidFill>
              </a:rPr>
              <a:t>Иметь свое мнение 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5460" b="1" spc="-245" dirty="0">
                <a:solidFill>
                  <a:srgbClr val="F6F6E9"/>
                </a:solidFill>
              </a:rPr>
              <a:t>Уважать старших 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5460" b="1" spc="-245" dirty="0">
                <a:solidFill>
                  <a:srgbClr val="F6F6E9"/>
                </a:solidFill>
              </a:rPr>
              <a:t>Отдыхать и играть</a:t>
            </a:r>
          </a:p>
        </p:txBody>
      </p:sp>
      <p:sp>
        <p:nvSpPr>
          <p:cNvPr id="11" name="Прямоугольник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47E0845-A7A4-47A9-BF3E-0E8605E12937}"/>
              </a:ext>
            </a:extLst>
          </p:cNvPr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7312" y="-2020761"/>
            <a:ext cx="20522624" cy="14328523"/>
          </a:xfrm>
          <a:custGeom>
            <a:avLst/>
            <a:gdLst/>
            <a:ahLst/>
            <a:cxnLst/>
            <a:rect l="l" t="t" r="r" b="b"/>
            <a:pathLst>
              <a:path w="20522624" h="14328523">
                <a:moveTo>
                  <a:pt x="0" y="0"/>
                </a:moveTo>
                <a:lnTo>
                  <a:pt x="20522624" y="0"/>
                </a:lnTo>
                <a:lnTo>
                  <a:pt x="20522624" y="14328522"/>
                </a:lnTo>
                <a:lnTo>
                  <a:pt x="0" y="14328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31329" y="-2486671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1" y="0"/>
                </a:lnTo>
                <a:lnTo>
                  <a:pt x="8084651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-30480" y="433379"/>
            <a:ext cx="18288000" cy="2012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509"/>
              </a:lnSpc>
            </a:pPr>
            <a:r>
              <a:rPr lang="ru-RU" sz="13221" dirty="0">
                <a:solidFill>
                  <a:srgbClr val="F6F6E9"/>
                </a:solidFill>
                <a:latin typeface="Kooperativ"/>
                <a:ea typeface="Kooperativ"/>
                <a:cs typeface="Kooperativ"/>
                <a:sym typeface="Kooperativ"/>
              </a:rPr>
              <a:t>Правовая сортировка</a:t>
            </a:r>
            <a:endParaRPr lang="en-US" sz="13221" dirty="0">
              <a:solidFill>
                <a:srgbClr val="F6F6E9"/>
              </a:solidFill>
              <a:latin typeface="Kooperativ"/>
              <a:ea typeface="Kooperativ"/>
              <a:cs typeface="Kooperativ"/>
              <a:sym typeface="Kooperativ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-4886134" y="8265176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1" y="0"/>
                </a:lnTo>
                <a:lnTo>
                  <a:pt x="8084651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785464">
            <a:off x="13099542" y="-828276"/>
            <a:ext cx="699516" cy="2057400"/>
          </a:xfrm>
          <a:custGeom>
            <a:avLst/>
            <a:gdLst/>
            <a:ahLst/>
            <a:cxnLst/>
            <a:rect l="l" t="t" r="r" b="b"/>
            <a:pathLst>
              <a:path w="699516" h="2057400">
                <a:moveTo>
                  <a:pt x="0" y="0"/>
                </a:moveTo>
                <a:lnTo>
                  <a:pt x="699516" y="0"/>
                </a:lnTo>
                <a:lnTo>
                  <a:pt x="69951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66800" y="8515679"/>
            <a:ext cx="1254122" cy="1254122"/>
          </a:xfrm>
          <a:custGeom>
            <a:avLst/>
            <a:gdLst/>
            <a:ahLst/>
            <a:cxnLst/>
            <a:rect l="l" t="t" r="r" b="b"/>
            <a:pathLst>
              <a:path w="1254122" h="1254122">
                <a:moveTo>
                  <a:pt x="0" y="0"/>
                </a:moveTo>
                <a:lnTo>
                  <a:pt x="1254122" y="0"/>
                </a:lnTo>
                <a:lnTo>
                  <a:pt x="1254122" y="1254121"/>
                </a:lnTo>
                <a:lnTo>
                  <a:pt x="0" y="12541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A571DB8-F4C1-4949-8520-775A53E7D0CE}"/>
              </a:ext>
            </a:extLst>
          </p:cNvPr>
          <p:cNvSpPr/>
          <p:nvPr/>
        </p:nvSpPr>
        <p:spPr>
          <a:xfrm>
            <a:off x="2606040" y="4076700"/>
            <a:ext cx="12313920" cy="3697287"/>
          </a:xfrm>
          <a:prstGeom prst="rect">
            <a:avLst/>
          </a:prstGeom>
          <a:solidFill>
            <a:srgbClr val="7CC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Таблица 16">
            <a:extLst>
              <a:ext uri="{FF2B5EF4-FFF2-40B4-BE49-F238E27FC236}">
                <a16:creationId xmlns:a16="http://schemas.microsoft.com/office/drawing/2014/main" id="{24873F3F-974C-4AF5-B7B8-0D824432EB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310651"/>
              </p:ext>
            </p:extLst>
          </p:nvPr>
        </p:nvGraphicFramePr>
        <p:xfrm>
          <a:off x="2590800" y="2922481"/>
          <a:ext cx="12313920" cy="4851506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885773">
                  <a:extLst>
                    <a:ext uri="{9D8B030D-6E8A-4147-A177-3AD203B41FA5}">
                      <a16:colId xmlns:a16="http://schemas.microsoft.com/office/drawing/2014/main" val="3328041307"/>
                    </a:ext>
                  </a:extLst>
                </a:gridCol>
                <a:gridCol w="6428147">
                  <a:extLst>
                    <a:ext uri="{9D8B030D-6E8A-4147-A177-3AD203B41FA5}">
                      <a16:colId xmlns:a16="http://schemas.microsoft.com/office/drawing/2014/main" val="264733571"/>
                    </a:ext>
                  </a:extLst>
                </a:gridCol>
              </a:tblGrid>
              <a:tr h="115733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5460" b="1" kern="1200" spc="-245" dirty="0">
                          <a:solidFill>
                            <a:srgbClr val="F6F6E9"/>
                          </a:solidFill>
                          <a:latin typeface="+mn-lt"/>
                          <a:ea typeface="+mn-ea"/>
                          <a:cs typeface="+mn-cs"/>
                        </a:rPr>
                        <a:t>Право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5460" b="1" kern="1200" spc="-245" dirty="0">
                          <a:solidFill>
                            <a:srgbClr val="F6F6E9"/>
                          </a:solidFill>
                          <a:latin typeface="+mn-lt"/>
                          <a:ea typeface="+mn-ea"/>
                          <a:cs typeface="+mn-cs"/>
                        </a:rPr>
                        <a:t>Обязанность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908460"/>
                  </a:ext>
                </a:extLst>
              </a:tr>
              <a:tr h="4647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5460" b="1" i="0" u="none" strike="noStrike" kern="1200" cap="none" spc="-245" normalizeH="0" baseline="0" noProof="0" dirty="0">
                          <a:ln>
                            <a:noFill/>
                          </a:ln>
                          <a:solidFill>
                            <a:srgbClr val="F6F6E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 Лечиться у врача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5460" b="1" i="0" u="none" strike="noStrike" kern="1200" cap="none" spc="-245" normalizeH="0" baseline="0" noProof="0" dirty="0">
                          <a:ln>
                            <a:noFill/>
                          </a:ln>
                          <a:solidFill>
                            <a:srgbClr val="F6F6E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4. Иметь свое мнение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5460" b="1" i="0" u="none" strike="noStrike" kern="1200" cap="none" spc="-245" normalizeH="0" baseline="0" noProof="0" dirty="0">
                          <a:ln>
                            <a:noFill/>
                          </a:ln>
                          <a:solidFill>
                            <a:srgbClr val="F6F6E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6. Отдыхать и играть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C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5460" b="1" i="0" u="none" strike="noStrike" kern="1200" cap="none" spc="-245" normalizeH="0" baseline="0" noProof="0" dirty="0">
                          <a:ln>
                            <a:noFill/>
                          </a:ln>
                          <a:solidFill>
                            <a:srgbClr val="F6F6E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 Убирать свои вещи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5460" b="1" i="0" u="none" strike="noStrike" kern="1200" cap="none" spc="-245" normalizeH="0" baseline="0" noProof="0" dirty="0">
                          <a:ln>
                            <a:noFill/>
                          </a:ln>
                          <a:solidFill>
                            <a:srgbClr val="F6F6E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 Слушаться родителей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5460" b="1" i="0" u="none" strike="noStrike" kern="1200" cap="none" spc="-245" normalizeH="0" baseline="0" noProof="0" dirty="0">
                          <a:ln>
                            <a:noFill/>
                          </a:ln>
                          <a:solidFill>
                            <a:srgbClr val="F6F6E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 Уважать старших </a:t>
                      </a:r>
                    </a:p>
                    <a:p>
                      <a:pPr algn="l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C1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967164"/>
                  </a:ext>
                </a:extLst>
              </a:tr>
            </a:tbl>
          </a:graphicData>
        </a:graphic>
      </p:graphicFrame>
      <p:sp>
        <p:nvSpPr>
          <p:cNvPr id="11" name="Прямоугольник 10">
            <a:hlinkClick r:id="rId10" action="ppaction://hlinksldjump"/>
            <a:extLst>
              <a:ext uri="{FF2B5EF4-FFF2-40B4-BE49-F238E27FC236}">
                <a16:creationId xmlns:a16="http://schemas.microsoft.com/office/drawing/2014/main" id="{0AD26E64-E4F2-4669-93D2-230CAC7FB23B}"/>
              </a:ext>
            </a:extLst>
          </p:cNvPr>
          <p:cNvSpPr/>
          <p:nvPr/>
        </p:nvSpPr>
        <p:spPr>
          <a:xfrm>
            <a:off x="0" y="-5"/>
            <a:ext cx="18288000" cy="10286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37344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90600" y="-2020763"/>
            <a:ext cx="20522624" cy="14328523"/>
          </a:xfrm>
          <a:custGeom>
            <a:avLst/>
            <a:gdLst/>
            <a:ahLst/>
            <a:cxnLst/>
            <a:rect l="l" t="t" r="r" b="b"/>
            <a:pathLst>
              <a:path w="20522624" h="14328523">
                <a:moveTo>
                  <a:pt x="0" y="0"/>
                </a:moveTo>
                <a:lnTo>
                  <a:pt x="20522624" y="0"/>
                </a:lnTo>
                <a:lnTo>
                  <a:pt x="20522624" y="14328522"/>
                </a:lnTo>
                <a:lnTo>
                  <a:pt x="0" y="14328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31329" y="-2486671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1" y="0"/>
                </a:lnTo>
                <a:lnTo>
                  <a:pt x="8084651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-30480" y="433379"/>
            <a:ext cx="18288000" cy="2012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509"/>
              </a:lnSpc>
            </a:pPr>
            <a:r>
              <a:rPr lang="ru-RU" sz="13221" dirty="0">
                <a:solidFill>
                  <a:srgbClr val="F6F6E9"/>
                </a:solidFill>
                <a:latin typeface="Kooperativ"/>
                <a:ea typeface="Kooperativ"/>
                <a:cs typeface="Kooperativ"/>
                <a:sym typeface="Kooperativ"/>
              </a:rPr>
              <a:t>Закончи определение</a:t>
            </a:r>
            <a:endParaRPr lang="en-US" sz="13221" dirty="0">
              <a:solidFill>
                <a:srgbClr val="F6F6E9"/>
              </a:solidFill>
              <a:latin typeface="Kooperativ"/>
              <a:ea typeface="Kooperativ"/>
              <a:cs typeface="Kooperativ"/>
              <a:sym typeface="Kooperativ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-4886134" y="8265176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1" y="0"/>
                </a:lnTo>
                <a:lnTo>
                  <a:pt x="8084651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785464">
            <a:off x="13099542" y="-828276"/>
            <a:ext cx="699516" cy="2057400"/>
          </a:xfrm>
          <a:custGeom>
            <a:avLst/>
            <a:gdLst/>
            <a:ahLst/>
            <a:cxnLst/>
            <a:rect l="l" t="t" r="r" b="b"/>
            <a:pathLst>
              <a:path w="699516" h="2057400">
                <a:moveTo>
                  <a:pt x="0" y="0"/>
                </a:moveTo>
                <a:lnTo>
                  <a:pt x="699516" y="0"/>
                </a:lnTo>
                <a:lnTo>
                  <a:pt x="69951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66800" y="8515679"/>
            <a:ext cx="1254122" cy="1254122"/>
          </a:xfrm>
          <a:custGeom>
            <a:avLst/>
            <a:gdLst/>
            <a:ahLst/>
            <a:cxnLst/>
            <a:rect l="l" t="t" r="r" b="b"/>
            <a:pathLst>
              <a:path w="1254122" h="1254122">
                <a:moveTo>
                  <a:pt x="0" y="0"/>
                </a:moveTo>
                <a:lnTo>
                  <a:pt x="1254122" y="0"/>
                </a:lnTo>
                <a:lnTo>
                  <a:pt x="1254122" y="1254121"/>
                </a:lnTo>
                <a:lnTo>
                  <a:pt x="0" y="12541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A571DB8-F4C1-4949-8520-775A53E7D0CE}"/>
              </a:ext>
            </a:extLst>
          </p:cNvPr>
          <p:cNvSpPr/>
          <p:nvPr/>
        </p:nvSpPr>
        <p:spPr>
          <a:xfrm>
            <a:off x="1828800" y="3051414"/>
            <a:ext cx="14173200" cy="5323055"/>
          </a:xfrm>
          <a:prstGeom prst="rect">
            <a:avLst/>
          </a:prstGeom>
          <a:solidFill>
            <a:srgbClr val="7CC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D7F46A-0B44-46E5-89F2-8B0E5B76C993}"/>
              </a:ext>
            </a:extLst>
          </p:cNvPr>
          <p:cNvSpPr/>
          <p:nvPr/>
        </p:nvSpPr>
        <p:spPr>
          <a:xfrm>
            <a:off x="2190750" y="3117230"/>
            <a:ext cx="13906500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60" spc="-245" dirty="0">
                <a:solidFill>
                  <a:srgbClr val="F6F6E9"/>
                </a:solidFill>
              </a:rPr>
              <a:t>Право — это то, что государство... </a:t>
            </a:r>
            <a:br>
              <a:rPr lang="ru-RU" sz="5460" spc="-245" dirty="0">
                <a:solidFill>
                  <a:srgbClr val="F6F6E9"/>
                </a:solidFill>
              </a:rPr>
            </a:br>
            <a:r>
              <a:rPr lang="ru-RU" sz="5460" spc="-245" dirty="0">
                <a:solidFill>
                  <a:srgbClr val="F6F6E9"/>
                </a:solidFill>
              </a:rPr>
              <a:t>Обязанность — это то, что человек должен...</a:t>
            </a:r>
            <a:br>
              <a:rPr lang="ru-RU" sz="5460" spc="-245" dirty="0">
                <a:solidFill>
                  <a:srgbClr val="F6F6E9"/>
                </a:solidFill>
              </a:rPr>
            </a:br>
            <a:r>
              <a:rPr lang="ru-RU" sz="5460" spc="-245" dirty="0">
                <a:solidFill>
                  <a:srgbClr val="F6F6E9"/>
                </a:solidFill>
              </a:rPr>
              <a:t>Конституция — в нашей стране это самый... Собственность — это то, что принадлежит тебе...</a:t>
            </a:r>
            <a:br>
              <a:rPr lang="ru-RU" sz="5460" spc="-245" dirty="0">
                <a:solidFill>
                  <a:srgbClr val="F6F6E9"/>
                </a:solidFill>
              </a:rPr>
            </a:br>
            <a:r>
              <a:rPr lang="ru-RU" sz="5460" spc="-245" dirty="0">
                <a:solidFill>
                  <a:srgbClr val="F6F6E9"/>
                </a:solidFill>
              </a:rPr>
              <a:t>Несовершеннолетний — это человек, который еще не достиг...</a:t>
            </a:r>
          </a:p>
        </p:txBody>
      </p:sp>
      <p:sp>
        <p:nvSpPr>
          <p:cNvPr id="11" name="Прямоугольник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9631908-1F2E-4E22-919B-C1569F17A57C}"/>
              </a:ext>
            </a:extLst>
          </p:cNvPr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9036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7312" y="-2020761"/>
            <a:ext cx="20522624" cy="14328523"/>
          </a:xfrm>
          <a:custGeom>
            <a:avLst/>
            <a:gdLst/>
            <a:ahLst/>
            <a:cxnLst/>
            <a:rect l="l" t="t" r="r" b="b"/>
            <a:pathLst>
              <a:path w="20522624" h="14328523">
                <a:moveTo>
                  <a:pt x="0" y="0"/>
                </a:moveTo>
                <a:lnTo>
                  <a:pt x="20522624" y="0"/>
                </a:lnTo>
                <a:lnTo>
                  <a:pt x="20522624" y="14328522"/>
                </a:lnTo>
                <a:lnTo>
                  <a:pt x="0" y="14328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31329" y="-2486671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1" y="0"/>
                </a:lnTo>
                <a:lnTo>
                  <a:pt x="8084651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-30480" y="433379"/>
            <a:ext cx="18288000" cy="2012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509"/>
              </a:lnSpc>
            </a:pPr>
            <a:r>
              <a:rPr lang="ru-RU" sz="13221" dirty="0">
                <a:solidFill>
                  <a:srgbClr val="F6F6E9"/>
                </a:solidFill>
                <a:latin typeface="Kooperativ"/>
                <a:ea typeface="Kooperativ"/>
                <a:cs typeface="Kooperativ"/>
                <a:sym typeface="Kooperativ"/>
              </a:rPr>
              <a:t>Закончи определение</a:t>
            </a:r>
            <a:endParaRPr lang="en-US" sz="13221" dirty="0">
              <a:solidFill>
                <a:srgbClr val="F6F6E9"/>
              </a:solidFill>
              <a:latin typeface="Kooperativ"/>
              <a:ea typeface="Kooperativ"/>
              <a:cs typeface="Kooperativ"/>
              <a:sym typeface="Kooperativ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-4886134" y="8265176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1" y="0"/>
                </a:lnTo>
                <a:lnTo>
                  <a:pt x="8084651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785464">
            <a:off x="13099542" y="-828276"/>
            <a:ext cx="699516" cy="2057400"/>
          </a:xfrm>
          <a:custGeom>
            <a:avLst/>
            <a:gdLst/>
            <a:ahLst/>
            <a:cxnLst/>
            <a:rect l="l" t="t" r="r" b="b"/>
            <a:pathLst>
              <a:path w="699516" h="2057400">
                <a:moveTo>
                  <a:pt x="0" y="0"/>
                </a:moveTo>
                <a:lnTo>
                  <a:pt x="699516" y="0"/>
                </a:lnTo>
                <a:lnTo>
                  <a:pt x="69951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66800" y="8515679"/>
            <a:ext cx="1254122" cy="1254122"/>
          </a:xfrm>
          <a:custGeom>
            <a:avLst/>
            <a:gdLst/>
            <a:ahLst/>
            <a:cxnLst/>
            <a:rect l="l" t="t" r="r" b="b"/>
            <a:pathLst>
              <a:path w="1254122" h="1254122">
                <a:moveTo>
                  <a:pt x="0" y="0"/>
                </a:moveTo>
                <a:lnTo>
                  <a:pt x="1254122" y="0"/>
                </a:lnTo>
                <a:lnTo>
                  <a:pt x="1254122" y="1254121"/>
                </a:lnTo>
                <a:lnTo>
                  <a:pt x="0" y="12541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A571DB8-F4C1-4949-8520-775A53E7D0CE}"/>
              </a:ext>
            </a:extLst>
          </p:cNvPr>
          <p:cNvSpPr/>
          <p:nvPr/>
        </p:nvSpPr>
        <p:spPr>
          <a:xfrm>
            <a:off x="1084446" y="2991098"/>
            <a:ext cx="16060554" cy="5323055"/>
          </a:xfrm>
          <a:prstGeom prst="rect">
            <a:avLst/>
          </a:prstGeom>
          <a:solidFill>
            <a:srgbClr val="7CC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D7F46A-0B44-46E5-89F2-8B0E5B76C993}"/>
              </a:ext>
            </a:extLst>
          </p:cNvPr>
          <p:cNvSpPr/>
          <p:nvPr/>
        </p:nvSpPr>
        <p:spPr>
          <a:xfrm>
            <a:off x="1264920" y="3091439"/>
            <a:ext cx="15697200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60" spc="-245" dirty="0">
                <a:solidFill>
                  <a:srgbClr val="F6F6E9"/>
                </a:solidFill>
              </a:rPr>
              <a:t>Право — это то, что государство </a:t>
            </a:r>
            <a:r>
              <a:rPr lang="ru-RU" sz="5460" spc="-245" dirty="0">
                <a:solidFill>
                  <a:srgbClr val="ED5B2D"/>
                </a:solidFill>
              </a:rPr>
              <a:t>защищает</a:t>
            </a:r>
            <a:r>
              <a:rPr lang="ru-RU" sz="5460" spc="-245" dirty="0">
                <a:solidFill>
                  <a:srgbClr val="F6F6E9"/>
                </a:solidFill>
              </a:rPr>
              <a:t>.</a:t>
            </a:r>
          </a:p>
          <a:p>
            <a:r>
              <a:rPr lang="ru-RU" sz="5460" spc="-245" dirty="0">
                <a:solidFill>
                  <a:srgbClr val="F6F6E9"/>
                </a:solidFill>
              </a:rPr>
              <a:t>Обязанность — это то, что человек должен </a:t>
            </a:r>
            <a:r>
              <a:rPr lang="ru-RU" sz="5460" spc="-245" dirty="0">
                <a:solidFill>
                  <a:srgbClr val="ED5B2D"/>
                </a:solidFill>
              </a:rPr>
              <a:t>выполнять</a:t>
            </a:r>
            <a:r>
              <a:rPr lang="ru-RU" sz="5460" spc="-245" dirty="0">
                <a:solidFill>
                  <a:srgbClr val="F6F6E9"/>
                </a:solidFill>
              </a:rPr>
              <a:t>.</a:t>
            </a:r>
          </a:p>
          <a:p>
            <a:r>
              <a:rPr lang="ru-RU" sz="5460" spc="-245" dirty="0">
                <a:solidFill>
                  <a:srgbClr val="F6F6E9"/>
                </a:solidFill>
              </a:rPr>
              <a:t>Конституция — в нашей стране это самый </a:t>
            </a:r>
            <a:r>
              <a:rPr lang="ru-RU" sz="5460" spc="-245" dirty="0">
                <a:solidFill>
                  <a:srgbClr val="ED5B2D"/>
                </a:solidFill>
              </a:rPr>
              <a:t>главный закон</a:t>
            </a:r>
            <a:r>
              <a:rPr lang="ru-RU" sz="5460" spc="-245" dirty="0">
                <a:solidFill>
                  <a:schemeClr val="bg1"/>
                </a:solidFill>
              </a:rPr>
              <a:t>.</a:t>
            </a:r>
            <a:endParaRPr lang="ru-RU" sz="5460" spc="-245" dirty="0">
              <a:solidFill>
                <a:srgbClr val="ED5B2D"/>
              </a:solidFill>
            </a:endParaRPr>
          </a:p>
          <a:p>
            <a:r>
              <a:rPr lang="ru-RU" sz="5460" spc="-245" dirty="0">
                <a:solidFill>
                  <a:srgbClr val="F6F6E9"/>
                </a:solidFill>
              </a:rPr>
              <a:t>Собственность — это то, что принадлежит тебе </a:t>
            </a:r>
            <a:r>
              <a:rPr lang="ru-RU" sz="5460" spc="-245" dirty="0">
                <a:solidFill>
                  <a:srgbClr val="ED5B2D"/>
                </a:solidFill>
              </a:rPr>
              <a:t>по закону</a:t>
            </a:r>
            <a:r>
              <a:rPr lang="ru-RU" sz="5460" spc="-245" dirty="0">
                <a:solidFill>
                  <a:srgbClr val="F6F6E9"/>
                </a:solidFill>
              </a:rPr>
              <a:t>.</a:t>
            </a:r>
          </a:p>
          <a:p>
            <a:r>
              <a:rPr lang="ru-RU" sz="5460" spc="-245" dirty="0">
                <a:solidFill>
                  <a:srgbClr val="F6F6E9"/>
                </a:solidFill>
              </a:rPr>
              <a:t>Несовершеннолетний — это человек, который еще не достиг </a:t>
            </a:r>
            <a:r>
              <a:rPr lang="ru-RU" sz="5460" spc="-245" dirty="0">
                <a:solidFill>
                  <a:srgbClr val="ED5B2D"/>
                </a:solidFill>
              </a:rPr>
              <a:t>18 лет</a:t>
            </a:r>
            <a:r>
              <a:rPr lang="ru-RU" sz="5460" spc="-245" dirty="0">
                <a:solidFill>
                  <a:srgbClr val="F6F6E9"/>
                </a:solidFill>
              </a:rPr>
              <a:t>.</a:t>
            </a:r>
          </a:p>
        </p:txBody>
      </p:sp>
      <p:sp>
        <p:nvSpPr>
          <p:cNvPr id="11" name="Прямоугольник 10">
            <a:hlinkClick r:id="rId10" action="ppaction://hlinksldjump"/>
            <a:extLst>
              <a:ext uri="{FF2B5EF4-FFF2-40B4-BE49-F238E27FC236}">
                <a16:creationId xmlns:a16="http://schemas.microsoft.com/office/drawing/2014/main" id="{4C1AB847-9132-4D5A-AD1A-8D88621E2223}"/>
              </a:ext>
            </a:extLst>
          </p:cNvPr>
          <p:cNvSpPr/>
          <p:nvPr/>
        </p:nvSpPr>
        <p:spPr>
          <a:xfrm>
            <a:off x="0" y="-5"/>
            <a:ext cx="18288000" cy="10286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0906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7312" y="-2020761"/>
            <a:ext cx="20522624" cy="14328523"/>
          </a:xfrm>
          <a:custGeom>
            <a:avLst/>
            <a:gdLst/>
            <a:ahLst/>
            <a:cxnLst/>
            <a:rect l="l" t="t" r="r" b="b"/>
            <a:pathLst>
              <a:path w="20522624" h="14328523">
                <a:moveTo>
                  <a:pt x="0" y="0"/>
                </a:moveTo>
                <a:lnTo>
                  <a:pt x="20522624" y="0"/>
                </a:lnTo>
                <a:lnTo>
                  <a:pt x="20522624" y="14328522"/>
                </a:lnTo>
                <a:lnTo>
                  <a:pt x="0" y="14328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31329" y="-2486671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1" y="0"/>
                </a:lnTo>
                <a:lnTo>
                  <a:pt x="8084651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-30480" y="433379"/>
            <a:ext cx="18288000" cy="2012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509"/>
              </a:lnSpc>
            </a:pPr>
            <a:r>
              <a:rPr lang="ru-RU" sz="13221" dirty="0">
                <a:solidFill>
                  <a:srgbClr val="F6F6E9"/>
                </a:solidFill>
                <a:latin typeface="Kooperativ"/>
                <a:ea typeface="Kooperativ"/>
                <a:cs typeface="Kooperativ"/>
                <a:sym typeface="Kooperativ"/>
              </a:rPr>
              <a:t>Найди пару</a:t>
            </a:r>
            <a:endParaRPr lang="en-US" sz="13221" dirty="0">
              <a:solidFill>
                <a:srgbClr val="F6F6E9"/>
              </a:solidFill>
              <a:latin typeface="Kooperativ"/>
              <a:ea typeface="Kooperativ"/>
              <a:cs typeface="Kooperativ"/>
              <a:sym typeface="Kooperativ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-4886134" y="8265176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1" y="0"/>
                </a:lnTo>
                <a:lnTo>
                  <a:pt x="8084651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785464">
            <a:off x="13099542" y="-828276"/>
            <a:ext cx="699516" cy="2057400"/>
          </a:xfrm>
          <a:custGeom>
            <a:avLst/>
            <a:gdLst/>
            <a:ahLst/>
            <a:cxnLst/>
            <a:rect l="l" t="t" r="r" b="b"/>
            <a:pathLst>
              <a:path w="699516" h="2057400">
                <a:moveTo>
                  <a:pt x="0" y="0"/>
                </a:moveTo>
                <a:lnTo>
                  <a:pt x="699516" y="0"/>
                </a:lnTo>
                <a:lnTo>
                  <a:pt x="69951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3FA23CD-2F01-4B24-AFC8-8C104E5242AA}"/>
              </a:ext>
            </a:extLst>
          </p:cNvPr>
          <p:cNvSpPr/>
          <p:nvPr/>
        </p:nvSpPr>
        <p:spPr>
          <a:xfrm>
            <a:off x="657978" y="3720316"/>
            <a:ext cx="16944221" cy="5148787"/>
          </a:xfrm>
          <a:prstGeom prst="rect">
            <a:avLst/>
          </a:prstGeom>
          <a:solidFill>
            <a:srgbClr val="7CC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16">
            <a:extLst>
              <a:ext uri="{FF2B5EF4-FFF2-40B4-BE49-F238E27FC236}">
                <a16:creationId xmlns:a16="http://schemas.microsoft.com/office/drawing/2014/main" id="{95A202ED-49D1-45EA-A4A4-2D15FD1898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978405"/>
              </p:ext>
            </p:extLst>
          </p:nvPr>
        </p:nvGraphicFramePr>
        <p:xfrm>
          <a:off x="685800" y="2560654"/>
          <a:ext cx="16916400" cy="630845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085653">
                  <a:extLst>
                    <a:ext uri="{9D8B030D-6E8A-4147-A177-3AD203B41FA5}">
                      <a16:colId xmlns:a16="http://schemas.microsoft.com/office/drawing/2014/main" val="3328041307"/>
                    </a:ext>
                  </a:extLst>
                </a:gridCol>
                <a:gridCol w="8830747">
                  <a:extLst>
                    <a:ext uri="{9D8B030D-6E8A-4147-A177-3AD203B41FA5}">
                      <a16:colId xmlns:a16="http://schemas.microsoft.com/office/drawing/2014/main" val="264733571"/>
                    </a:ext>
                  </a:extLst>
                </a:gridCol>
              </a:tblGrid>
              <a:tr h="115733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4400" b="1" kern="1200" spc="-245" dirty="0">
                          <a:solidFill>
                            <a:srgbClr val="F6F6E9"/>
                          </a:solidFill>
                          <a:latin typeface="+mn-lt"/>
                          <a:ea typeface="+mn-ea"/>
                          <a:cs typeface="+mn-cs"/>
                        </a:rPr>
                        <a:t>Понятия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4400" b="1" kern="1200" spc="-245" dirty="0">
                          <a:solidFill>
                            <a:srgbClr val="F6F6E9"/>
                          </a:solidFill>
                          <a:latin typeface="+mn-lt"/>
                          <a:ea typeface="+mn-ea"/>
                          <a:cs typeface="+mn-cs"/>
                        </a:rPr>
                        <a:t>Примеры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908460"/>
                  </a:ext>
                </a:extLst>
              </a:tr>
              <a:tr h="1847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4400" b="0" i="0" u="none" strike="noStrike" kern="1200" cap="none" spc="-245" normalizeH="0" baseline="0" noProof="0" dirty="0">
                          <a:ln>
                            <a:noFill/>
                          </a:ln>
                          <a:solidFill>
                            <a:srgbClr val="F6F6E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Право на образование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C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4400" b="0" i="0" u="none" strike="noStrike" kern="1200" cap="none" spc="-245" normalizeH="0" baseline="0" noProof="0" dirty="0">
                          <a:ln>
                            <a:noFill/>
                          </a:ln>
                          <a:solidFill>
                            <a:srgbClr val="F6F6E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Плохое отношение к человеку из-за его пола, внешности или национальности</a:t>
                      </a:r>
                      <a:endParaRPr kumimoji="0" lang="ru-RU" sz="4400" b="0" i="0" u="none" strike="noStrike" kern="1200" cap="none" spc="-245" normalizeH="0" baseline="0" dirty="0">
                        <a:ln>
                          <a:noFill/>
                        </a:ln>
                        <a:solidFill>
                          <a:srgbClr val="F6F6E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C1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967164"/>
                  </a:ext>
                </a:extLst>
              </a:tr>
              <a:tr h="7388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4400" b="0" i="0" u="none" strike="noStrike" kern="1200" cap="none" spc="-245" normalizeH="0" baseline="0" noProof="0" dirty="0">
                          <a:ln>
                            <a:noFill/>
                          </a:ln>
                          <a:solidFill>
                            <a:srgbClr val="F6F6E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Право на медицинскую помощь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C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4400" b="0" i="0" u="none" strike="noStrike" kern="1200" cap="none" spc="-245" normalizeH="0" baseline="0" dirty="0">
                          <a:ln>
                            <a:noFill/>
                          </a:ln>
                          <a:solidFill>
                            <a:srgbClr val="F6F6E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 мусорить в лесу, кормить птиц зимой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C1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907269"/>
                  </a:ext>
                </a:extLst>
              </a:tr>
              <a:tr h="5541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4400" b="0" i="0" u="none" strike="noStrike" kern="1200" cap="none" spc="-245" normalizeH="0" baseline="0" noProof="0" dirty="0">
                          <a:ln>
                            <a:noFill/>
                          </a:ln>
                          <a:solidFill>
                            <a:srgbClr val="F6F6E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Обязанность беречь природу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C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4400" b="0" i="0" u="none" strike="noStrike" kern="1200" cap="none" spc="-245" normalizeH="0" baseline="0" dirty="0">
                          <a:ln>
                            <a:noFill/>
                          </a:ln>
                          <a:solidFill>
                            <a:srgbClr val="F6F6E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Принимать последствия за свой поступок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C1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394352"/>
                  </a:ext>
                </a:extLst>
              </a:tr>
              <a:tr h="3694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4400" b="0" i="0" u="none" strike="noStrike" kern="1200" cap="none" spc="-245" normalizeH="0" baseline="0" noProof="0" dirty="0">
                          <a:ln>
                            <a:noFill/>
                          </a:ln>
                          <a:solidFill>
                            <a:srgbClr val="F6F6E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Ответственность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C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4400" b="0" i="0" u="none" strike="noStrike" kern="1200" cap="none" spc="-245" normalizeH="0" baseline="0" dirty="0">
                          <a:ln>
                            <a:noFill/>
                          </a:ln>
                          <a:solidFill>
                            <a:srgbClr val="F6F6E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Лечиться у врача, если заболел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C1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652691"/>
                  </a:ext>
                </a:extLst>
              </a:tr>
              <a:tr h="1847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4400" b="0" i="0" u="none" strike="noStrike" kern="1200" cap="none" spc="-245" normalizeH="0" baseline="0" noProof="0" dirty="0">
                          <a:ln>
                            <a:noFill/>
                          </a:ln>
                          <a:solidFill>
                            <a:srgbClr val="F6F6E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Дискриминация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C1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4400" b="0" i="0" u="none" strike="noStrike" kern="1200" cap="none" spc="-245" normalizeH="0" baseline="0" dirty="0">
                          <a:ln>
                            <a:noFill/>
                          </a:ln>
                          <a:solidFill>
                            <a:srgbClr val="F6F6E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Ходить в школу, получать знания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C1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726044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F9D2F73-6344-4A6B-8C57-10D31E0FC5C6}"/>
              </a:ext>
            </a:extLst>
          </p:cNvPr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9263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7312" y="-2020761"/>
            <a:ext cx="20522624" cy="14328523"/>
          </a:xfrm>
          <a:custGeom>
            <a:avLst/>
            <a:gdLst/>
            <a:ahLst/>
            <a:cxnLst/>
            <a:rect l="l" t="t" r="r" b="b"/>
            <a:pathLst>
              <a:path w="20522624" h="14328523">
                <a:moveTo>
                  <a:pt x="0" y="0"/>
                </a:moveTo>
                <a:lnTo>
                  <a:pt x="20522624" y="0"/>
                </a:lnTo>
                <a:lnTo>
                  <a:pt x="20522624" y="14328522"/>
                </a:lnTo>
                <a:lnTo>
                  <a:pt x="0" y="14328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31329" y="-2486671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1" y="0"/>
                </a:lnTo>
                <a:lnTo>
                  <a:pt x="8084651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-30480" y="433379"/>
            <a:ext cx="18288000" cy="2012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509"/>
              </a:lnSpc>
            </a:pPr>
            <a:r>
              <a:rPr lang="ru-RU" sz="13221" dirty="0">
                <a:solidFill>
                  <a:srgbClr val="F6F6E9"/>
                </a:solidFill>
                <a:latin typeface="Kooperativ"/>
                <a:ea typeface="Kooperativ"/>
                <a:cs typeface="Kooperativ"/>
                <a:sym typeface="Kooperativ"/>
              </a:rPr>
              <a:t>ПРОВЕРЬ ПАРЫ</a:t>
            </a:r>
            <a:endParaRPr lang="en-US" sz="13221" dirty="0">
              <a:solidFill>
                <a:srgbClr val="F6F6E9"/>
              </a:solidFill>
              <a:latin typeface="Kooperativ"/>
              <a:ea typeface="Kooperativ"/>
              <a:cs typeface="Kooperativ"/>
              <a:sym typeface="Kooperativ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-4886134" y="8265176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1" y="0"/>
                </a:lnTo>
                <a:lnTo>
                  <a:pt x="8084651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785464">
            <a:off x="13099542" y="-828276"/>
            <a:ext cx="699516" cy="2057400"/>
          </a:xfrm>
          <a:custGeom>
            <a:avLst/>
            <a:gdLst/>
            <a:ahLst/>
            <a:cxnLst/>
            <a:rect l="l" t="t" r="r" b="b"/>
            <a:pathLst>
              <a:path w="699516" h="2057400">
                <a:moveTo>
                  <a:pt x="0" y="0"/>
                </a:moveTo>
                <a:lnTo>
                  <a:pt x="699516" y="0"/>
                </a:lnTo>
                <a:lnTo>
                  <a:pt x="69951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A571DB8-F4C1-4949-8520-775A53E7D0CE}"/>
              </a:ext>
            </a:extLst>
          </p:cNvPr>
          <p:cNvSpPr/>
          <p:nvPr/>
        </p:nvSpPr>
        <p:spPr>
          <a:xfrm>
            <a:off x="498478" y="2555211"/>
            <a:ext cx="17291044" cy="6872208"/>
          </a:xfrm>
          <a:prstGeom prst="rect">
            <a:avLst/>
          </a:prstGeom>
          <a:solidFill>
            <a:srgbClr val="7CC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D7F46A-0B44-46E5-89F2-8B0E5B76C993}"/>
              </a:ext>
            </a:extLst>
          </p:cNvPr>
          <p:cNvSpPr/>
          <p:nvPr/>
        </p:nvSpPr>
        <p:spPr>
          <a:xfrm>
            <a:off x="685800" y="2529582"/>
            <a:ext cx="17297400" cy="6814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60" spc="-245" dirty="0">
                <a:solidFill>
                  <a:srgbClr val="F6F6E9"/>
                </a:solidFill>
              </a:rPr>
              <a:t>Право на образование → Ходить в школу, получать знания</a:t>
            </a:r>
          </a:p>
          <a:p>
            <a:r>
              <a:rPr lang="ru-RU" sz="5460" spc="-245" dirty="0">
                <a:solidFill>
                  <a:srgbClr val="F6F6E9"/>
                </a:solidFill>
              </a:rPr>
              <a:t>Право на медицинскую помощь → Лечиться у врача, если заболел</a:t>
            </a:r>
          </a:p>
          <a:p>
            <a:r>
              <a:rPr lang="ru-RU" sz="5460" spc="-245" dirty="0">
                <a:solidFill>
                  <a:srgbClr val="F6F6E9"/>
                </a:solidFill>
              </a:rPr>
              <a:t>Обязанность беречь природу → Не мусорить в лесу, кормить птиц зимой</a:t>
            </a:r>
          </a:p>
          <a:p>
            <a:r>
              <a:rPr lang="ru-RU" sz="5460" spc="-245" dirty="0">
                <a:solidFill>
                  <a:srgbClr val="F6F6E9"/>
                </a:solidFill>
              </a:rPr>
              <a:t>Ответственность → Нести последствия за свой поступок</a:t>
            </a:r>
          </a:p>
          <a:p>
            <a:r>
              <a:rPr lang="ru-RU" sz="5460" spc="-245" dirty="0">
                <a:solidFill>
                  <a:srgbClr val="F6F6E9"/>
                </a:solidFill>
              </a:rPr>
              <a:t>Дискриминация → Плохое отношение к человеку из-за его пола, внешности или национальности</a:t>
            </a:r>
          </a:p>
        </p:txBody>
      </p:sp>
      <p:sp>
        <p:nvSpPr>
          <p:cNvPr id="11" name="Прямоугольник 10">
            <a:hlinkClick r:id="rId8" action="ppaction://hlinksldjump"/>
            <a:extLst>
              <a:ext uri="{FF2B5EF4-FFF2-40B4-BE49-F238E27FC236}">
                <a16:creationId xmlns:a16="http://schemas.microsoft.com/office/drawing/2014/main" id="{EFB2C3EA-18D0-488E-B985-BCB689CCC667}"/>
              </a:ext>
            </a:extLst>
          </p:cNvPr>
          <p:cNvSpPr/>
          <p:nvPr/>
        </p:nvSpPr>
        <p:spPr>
          <a:xfrm>
            <a:off x="0" y="-5"/>
            <a:ext cx="18288000" cy="10286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5729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7312" y="-2020761"/>
            <a:ext cx="20522624" cy="14328523"/>
          </a:xfrm>
          <a:custGeom>
            <a:avLst/>
            <a:gdLst/>
            <a:ahLst/>
            <a:cxnLst/>
            <a:rect l="l" t="t" r="r" b="b"/>
            <a:pathLst>
              <a:path w="20522624" h="14328523">
                <a:moveTo>
                  <a:pt x="0" y="0"/>
                </a:moveTo>
                <a:lnTo>
                  <a:pt x="20522624" y="0"/>
                </a:lnTo>
                <a:lnTo>
                  <a:pt x="20522624" y="14328522"/>
                </a:lnTo>
                <a:lnTo>
                  <a:pt x="0" y="14328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31329" y="-2486671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1" y="0"/>
                </a:lnTo>
                <a:lnTo>
                  <a:pt x="8084651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-30480" y="433379"/>
            <a:ext cx="18288000" cy="1948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509"/>
              </a:lnSpc>
            </a:pPr>
            <a:r>
              <a:rPr lang="ru-RU" sz="9600" dirty="0">
                <a:solidFill>
                  <a:srgbClr val="F6F6E9"/>
                </a:solidFill>
                <a:latin typeface="Kooperativ"/>
                <a:ea typeface="Kooperativ"/>
                <a:cs typeface="Kooperativ"/>
                <a:sym typeface="Kooperativ"/>
              </a:rPr>
              <a:t>Угадай слово по действиям</a:t>
            </a:r>
            <a:endParaRPr lang="en-US" sz="9600" dirty="0">
              <a:solidFill>
                <a:srgbClr val="F6F6E9"/>
              </a:solidFill>
              <a:latin typeface="Kooperativ"/>
              <a:ea typeface="Kooperativ"/>
              <a:cs typeface="Kooperativ"/>
              <a:sym typeface="Kooperativ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-4886134" y="8265176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1" y="0"/>
                </a:lnTo>
                <a:lnTo>
                  <a:pt x="8084651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785464">
            <a:off x="13099542" y="-828276"/>
            <a:ext cx="699516" cy="2057400"/>
          </a:xfrm>
          <a:custGeom>
            <a:avLst/>
            <a:gdLst/>
            <a:ahLst/>
            <a:cxnLst/>
            <a:rect l="l" t="t" r="r" b="b"/>
            <a:pathLst>
              <a:path w="699516" h="2057400">
                <a:moveTo>
                  <a:pt x="0" y="0"/>
                </a:moveTo>
                <a:lnTo>
                  <a:pt x="699516" y="0"/>
                </a:lnTo>
                <a:lnTo>
                  <a:pt x="69951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66800" y="8515679"/>
            <a:ext cx="1254122" cy="1254122"/>
          </a:xfrm>
          <a:custGeom>
            <a:avLst/>
            <a:gdLst/>
            <a:ahLst/>
            <a:cxnLst/>
            <a:rect l="l" t="t" r="r" b="b"/>
            <a:pathLst>
              <a:path w="1254122" h="1254122">
                <a:moveTo>
                  <a:pt x="0" y="0"/>
                </a:moveTo>
                <a:lnTo>
                  <a:pt x="1254122" y="0"/>
                </a:lnTo>
                <a:lnTo>
                  <a:pt x="1254122" y="1254121"/>
                </a:lnTo>
                <a:lnTo>
                  <a:pt x="0" y="12541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A571DB8-F4C1-4949-8520-775A53E7D0CE}"/>
              </a:ext>
            </a:extLst>
          </p:cNvPr>
          <p:cNvSpPr/>
          <p:nvPr/>
        </p:nvSpPr>
        <p:spPr>
          <a:xfrm>
            <a:off x="5334000" y="4533900"/>
            <a:ext cx="6553200" cy="1948676"/>
          </a:xfrm>
          <a:prstGeom prst="rect">
            <a:avLst/>
          </a:prstGeom>
          <a:solidFill>
            <a:srgbClr val="7CC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D7F46A-0B44-46E5-89F2-8B0E5B76C993}"/>
              </a:ext>
            </a:extLst>
          </p:cNvPr>
          <p:cNvSpPr/>
          <p:nvPr/>
        </p:nvSpPr>
        <p:spPr>
          <a:xfrm>
            <a:off x="3198517" y="5009351"/>
            <a:ext cx="10839450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60" b="1" spc="-245" dirty="0">
                <a:solidFill>
                  <a:srgbClr val="F6F6E9"/>
                </a:solidFill>
              </a:rPr>
              <a:t>Возьми карточку!</a:t>
            </a:r>
          </a:p>
        </p:txBody>
      </p:sp>
      <p:sp>
        <p:nvSpPr>
          <p:cNvPr id="13" name="Прямоугольник 12">
            <a:hlinkClick r:id="rId10" action="ppaction://hlinksldjump"/>
            <a:extLst>
              <a:ext uri="{FF2B5EF4-FFF2-40B4-BE49-F238E27FC236}">
                <a16:creationId xmlns:a16="http://schemas.microsoft.com/office/drawing/2014/main" id="{507DD4B4-C1D9-4E53-BABF-DEC03E7C3F09}"/>
              </a:ext>
            </a:extLst>
          </p:cNvPr>
          <p:cNvSpPr/>
          <p:nvPr/>
        </p:nvSpPr>
        <p:spPr>
          <a:xfrm>
            <a:off x="0" y="-5"/>
            <a:ext cx="18288000" cy="10286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658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7312" y="-2020761"/>
            <a:ext cx="20522624" cy="14328523"/>
          </a:xfrm>
          <a:custGeom>
            <a:avLst/>
            <a:gdLst/>
            <a:ahLst/>
            <a:cxnLst/>
            <a:rect l="l" t="t" r="r" b="b"/>
            <a:pathLst>
              <a:path w="20522624" h="14328523">
                <a:moveTo>
                  <a:pt x="0" y="0"/>
                </a:moveTo>
                <a:lnTo>
                  <a:pt x="20522624" y="0"/>
                </a:lnTo>
                <a:lnTo>
                  <a:pt x="20522624" y="14328522"/>
                </a:lnTo>
                <a:lnTo>
                  <a:pt x="0" y="14328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837719" y="1238250"/>
            <a:ext cx="12612562" cy="1474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14"/>
              </a:lnSpc>
            </a:pPr>
            <a:r>
              <a:rPr lang="ru-RU" sz="11514" dirty="0">
                <a:solidFill>
                  <a:srgbClr val="F6F6E9"/>
                </a:solidFill>
                <a:latin typeface="Kooperativ"/>
                <a:ea typeface="Kooperativ"/>
                <a:cs typeface="Kooperativ"/>
                <a:sym typeface="Kooperativ"/>
              </a:rPr>
              <a:t>Ситуация 1</a:t>
            </a:r>
          </a:p>
        </p:txBody>
      </p:sp>
      <p:sp>
        <p:nvSpPr>
          <p:cNvPr id="6" name="Freeform 6"/>
          <p:cNvSpPr/>
          <p:nvPr/>
        </p:nvSpPr>
        <p:spPr>
          <a:xfrm rot="1417856">
            <a:off x="-1946618" y="8102340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0" y="0"/>
                </a:lnTo>
                <a:lnTo>
                  <a:pt x="8084650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17856">
            <a:off x="13216975" y="-2857221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0" y="0"/>
                </a:lnTo>
                <a:lnTo>
                  <a:pt x="8084650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743200" y="8752811"/>
            <a:ext cx="3289098" cy="892640"/>
          </a:xfrm>
          <a:custGeom>
            <a:avLst/>
            <a:gdLst/>
            <a:ahLst/>
            <a:cxnLst/>
            <a:rect l="l" t="t" r="r" b="b"/>
            <a:pathLst>
              <a:path w="3289098" h="892640">
                <a:moveTo>
                  <a:pt x="0" y="0"/>
                </a:moveTo>
                <a:lnTo>
                  <a:pt x="3289098" y="0"/>
                </a:lnTo>
                <a:lnTo>
                  <a:pt x="3289098" y="892640"/>
                </a:lnTo>
                <a:lnTo>
                  <a:pt x="0" y="8926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53696" y="3065696"/>
            <a:ext cx="1484024" cy="1863500"/>
          </a:xfrm>
          <a:custGeom>
            <a:avLst/>
            <a:gdLst/>
            <a:ahLst/>
            <a:cxnLst/>
            <a:rect l="l" t="t" r="r" b="b"/>
            <a:pathLst>
              <a:path w="1484024" h="1863500">
                <a:moveTo>
                  <a:pt x="0" y="0"/>
                </a:moveTo>
                <a:lnTo>
                  <a:pt x="1484023" y="0"/>
                </a:lnTo>
                <a:lnTo>
                  <a:pt x="1484023" y="1863500"/>
                </a:lnTo>
                <a:lnTo>
                  <a:pt x="0" y="18635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984946" y="3038131"/>
            <a:ext cx="10318108" cy="1983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132"/>
              </a:lnSpc>
              <a:spcBef>
                <a:spcPct val="0"/>
              </a:spcBef>
            </a:pPr>
            <a:r>
              <a:rPr lang="ru-RU" sz="5460" b="1" spc="-245" dirty="0">
                <a:solidFill>
                  <a:srgbClr val="F6F6E9"/>
                </a:solidFill>
                <a:latin typeface="Telegraf Bold"/>
                <a:ea typeface="Telegraf Bold"/>
                <a:cs typeface="Telegraf Bold"/>
                <a:sym typeface="Telegraf Bold"/>
              </a:rPr>
              <a:t>Ученик пришёл в школу в чистой и аккуратной, выглаженной форме. Он всегда переодевает сменную обувь.</a:t>
            </a:r>
            <a:endParaRPr lang="en-US" sz="5460" b="1" spc="-245" dirty="0">
              <a:solidFill>
                <a:srgbClr val="F6F6E9"/>
              </a:solidFill>
              <a:latin typeface="Telegraf Bold"/>
              <a:ea typeface="Telegraf Bold"/>
              <a:cs typeface="Telegraf Bold"/>
              <a:sym typeface="Telegraf Bold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5435041" y="522403"/>
            <a:ext cx="1634928" cy="1279706"/>
          </a:xfrm>
          <a:custGeom>
            <a:avLst/>
            <a:gdLst/>
            <a:ahLst/>
            <a:cxnLst/>
            <a:rect l="l" t="t" r="r" b="b"/>
            <a:pathLst>
              <a:path w="2283610" h="2283610">
                <a:moveTo>
                  <a:pt x="0" y="0"/>
                </a:moveTo>
                <a:lnTo>
                  <a:pt x="2283610" y="0"/>
                </a:lnTo>
                <a:lnTo>
                  <a:pt x="2283610" y="2283609"/>
                </a:lnTo>
                <a:lnTo>
                  <a:pt x="0" y="22836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76FBB5-98B5-4BD2-AAEC-626B798DEB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24400" y="5163404"/>
            <a:ext cx="13857833" cy="390524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2A16DC-F69A-4109-9024-44268F92E4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0" y="6055451"/>
            <a:ext cx="3984334" cy="2051059"/>
          </a:xfrm>
          <a:prstGeom prst="rect">
            <a:avLst/>
          </a:prstGeom>
        </p:spPr>
      </p:pic>
      <p:sp>
        <p:nvSpPr>
          <p:cNvPr id="19" name="Прямоугольник 18">
            <a:hlinkClick r:id="rId15" action="ppaction://hlinksldjump"/>
            <a:extLst>
              <a:ext uri="{FF2B5EF4-FFF2-40B4-BE49-F238E27FC236}">
                <a16:creationId xmlns:a16="http://schemas.microsoft.com/office/drawing/2014/main" id="{1BA82C28-2139-4C79-AAB3-F68D3E226703}"/>
              </a:ext>
            </a:extLst>
          </p:cNvPr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8649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7312" y="-2020761"/>
            <a:ext cx="20522624" cy="14328523"/>
          </a:xfrm>
          <a:custGeom>
            <a:avLst/>
            <a:gdLst/>
            <a:ahLst/>
            <a:cxnLst/>
            <a:rect l="l" t="t" r="r" b="b"/>
            <a:pathLst>
              <a:path w="20522624" h="14328523">
                <a:moveTo>
                  <a:pt x="0" y="0"/>
                </a:moveTo>
                <a:lnTo>
                  <a:pt x="20522624" y="0"/>
                </a:lnTo>
                <a:lnTo>
                  <a:pt x="20522624" y="14328522"/>
                </a:lnTo>
                <a:lnTo>
                  <a:pt x="0" y="14328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31329" y="-2486671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1" y="0"/>
                </a:lnTo>
                <a:lnTo>
                  <a:pt x="8084651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4886134" y="8265176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1" y="0"/>
                </a:lnTo>
                <a:lnTo>
                  <a:pt x="8084651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785464">
            <a:off x="13099542" y="-828276"/>
            <a:ext cx="699516" cy="2057400"/>
          </a:xfrm>
          <a:custGeom>
            <a:avLst/>
            <a:gdLst/>
            <a:ahLst/>
            <a:cxnLst/>
            <a:rect l="l" t="t" r="r" b="b"/>
            <a:pathLst>
              <a:path w="699516" h="2057400">
                <a:moveTo>
                  <a:pt x="0" y="0"/>
                </a:moveTo>
                <a:lnTo>
                  <a:pt x="699516" y="0"/>
                </a:lnTo>
                <a:lnTo>
                  <a:pt x="69951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66800" y="8515679"/>
            <a:ext cx="1254122" cy="1254122"/>
          </a:xfrm>
          <a:custGeom>
            <a:avLst/>
            <a:gdLst/>
            <a:ahLst/>
            <a:cxnLst/>
            <a:rect l="l" t="t" r="r" b="b"/>
            <a:pathLst>
              <a:path w="1254122" h="1254122">
                <a:moveTo>
                  <a:pt x="0" y="0"/>
                </a:moveTo>
                <a:lnTo>
                  <a:pt x="1254122" y="0"/>
                </a:lnTo>
                <a:lnTo>
                  <a:pt x="1254122" y="1254121"/>
                </a:lnTo>
                <a:lnTo>
                  <a:pt x="0" y="12541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A571DB8-F4C1-4949-8520-775A53E7D0CE}"/>
              </a:ext>
            </a:extLst>
          </p:cNvPr>
          <p:cNvSpPr/>
          <p:nvPr/>
        </p:nvSpPr>
        <p:spPr>
          <a:xfrm>
            <a:off x="9753600" y="4214702"/>
            <a:ext cx="8084649" cy="2201371"/>
          </a:xfrm>
          <a:prstGeom prst="rect">
            <a:avLst/>
          </a:prstGeom>
          <a:solidFill>
            <a:srgbClr val="7CC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D7F46A-0B44-46E5-89F2-8B0E5B76C993}"/>
              </a:ext>
            </a:extLst>
          </p:cNvPr>
          <p:cNvSpPr/>
          <p:nvPr/>
        </p:nvSpPr>
        <p:spPr>
          <a:xfrm>
            <a:off x="9753600" y="4384132"/>
            <a:ext cx="8084650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60" b="1" spc="-245" dirty="0">
                <a:solidFill>
                  <a:srgbClr val="F6F6E9"/>
                </a:solidFill>
              </a:rPr>
              <a:t>Счастливый вопрос! </a:t>
            </a:r>
          </a:p>
          <a:p>
            <a:r>
              <a:rPr lang="ru-RU" sz="5460" b="1" spc="-245" dirty="0">
                <a:solidFill>
                  <a:srgbClr val="F6F6E9"/>
                </a:solidFill>
              </a:rPr>
              <a:t>Получите 50 очков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493904B-BD25-476A-8B01-A33A3C7F543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0" y="1052630"/>
            <a:ext cx="12692261" cy="7463049"/>
          </a:xfrm>
          <a:prstGeom prst="rect">
            <a:avLst/>
          </a:prstGeom>
        </p:spPr>
      </p:pic>
      <p:sp>
        <p:nvSpPr>
          <p:cNvPr id="13" name="Прямоугольник 12">
            <a:hlinkClick r:id="rId11" action="ppaction://hlinksldjump"/>
            <a:extLst>
              <a:ext uri="{FF2B5EF4-FFF2-40B4-BE49-F238E27FC236}">
                <a16:creationId xmlns:a16="http://schemas.microsoft.com/office/drawing/2014/main" id="{301DE22F-406F-4E60-8CE0-03CEC39A5019}"/>
              </a:ext>
            </a:extLst>
          </p:cNvPr>
          <p:cNvSpPr/>
          <p:nvPr/>
        </p:nvSpPr>
        <p:spPr>
          <a:xfrm>
            <a:off x="18143" y="-12436"/>
            <a:ext cx="18288000" cy="10286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2730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7312" y="-2020761"/>
            <a:ext cx="20522624" cy="14328523"/>
          </a:xfrm>
          <a:custGeom>
            <a:avLst/>
            <a:gdLst/>
            <a:ahLst/>
            <a:cxnLst/>
            <a:rect l="l" t="t" r="r" b="b"/>
            <a:pathLst>
              <a:path w="20522624" h="14328523">
                <a:moveTo>
                  <a:pt x="0" y="0"/>
                </a:moveTo>
                <a:lnTo>
                  <a:pt x="20522624" y="0"/>
                </a:lnTo>
                <a:lnTo>
                  <a:pt x="20522624" y="14328522"/>
                </a:lnTo>
                <a:lnTo>
                  <a:pt x="0" y="14328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888810">
            <a:off x="-1591467" y="8905712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1" y="0"/>
                </a:lnTo>
                <a:lnTo>
                  <a:pt x="8084651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88810">
            <a:off x="-5159637" y="-3540158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0" y="0"/>
                </a:lnTo>
                <a:lnTo>
                  <a:pt x="8084650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" y="415413"/>
            <a:ext cx="18287999" cy="1211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11514"/>
              </a:lnSpc>
              <a:spcBef>
                <a:spcPct val="0"/>
              </a:spcBef>
            </a:pPr>
            <a:r>
              <a:rPr lang="ru-RU" sz="6000" dirty="0">
                <a:solidFill>
                  <a:srgbClr val="F6F6E9"/>
                </a:solidFill>
                <a:latin typeface="Kooperativ"/>
                <a:ea typeface="Kooperativ"/>
                <a:cs typeface="Kooperativ"/>
                <a:sym typeface="Kooperativ"/>
              </a:rPr>
              <a:t>Соотнеси школьного работника с описанием</a:t>
            </a:r>
            <a:endParaRPr lang="en-US" sz="6000" u="none" strike="noStrike" dirty="0">
              <a:solidFill>
                <a:srgbClr val="F6F6E9"/>
              </a:solidFill>
              <a:latin typeface="Kooperativ"/>
              <a:ea typeface="Kooperativ"/>
              <a:cs typeface="Kooperativ"/>
              <a:sym typeface="Kooperativ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AAFF907-25E4-4657-A597-BB0AE8E66C84}"/>
              </a:ext>
            </a:extLst>
          </p:cNvPr>
          <p:cNvSpPr/>
          <p:nvPr/>
        </p:nvSpPr>
        <p:spPr>
          <a:xfrm>
            <a:off x="533401" y="2078022"/>
            <a:ext cx="11658599" cy="7680960"/>
          </a:xfrm>
          <a:prstGeom prst="rect">
            <a:avLst/>
          </a:prstGeom>
          <a:solidFill>
            <a:srgbClr val="7CC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Таблица 14">
            <a:extLst>
              <a:ext uri="{FF2B5EF4-FFF2-40B4-BE49-F238E27FC236}">
                <a16:creationId xmlns:a16="http://schemas.microsoft.com/office/drawing/2014/main" id="{8465F390-3343-4085-9BE1-A6D0957CBB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048100"/>
              </p:ext>
            </p:extLst>
          </p:nvPr>
        </p:nvGraphicFramePr>
        <p:xfrm>
          <a:off x="533401" y="2090722"/>
          <a:ext cx="11658599" cy="76446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1658599">
                  <a:extLst>
                    <a:ext uri="{9D8B030D-6E8A-4147-A177-3AD203B41FA5}">
                      <a16:colId xmlns:a16="http://schemas.microsoft.com/office/drawing/2014/main" val="4141936716"/>
                    </a:ext>
                  </a:extLst>
                </a:gridCol>
              </a:tblGrid>
              <a:tr h="183710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4000" b="0" kern="1200" spc="-245" dirty="0">
                          <a:solidFill>
                            <a:srgbClr val="F6F6E9"/>
                          </a:solidFill>
                          <a:latin typeface="+mn-lt"/>
                          <a:ea typeface="+mn-ea"/>
                          <a:cs typeface="+mn-cs"/>
                        </a:rPr>
                        <a:t>1. Этот человек приходит в школу раньше всех. Он включает свет в коридорах, чтобы нам было светло и уютно.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798226"/>
                  </a:ext>
                </a:extLst>
              </a:tr>
              <a:tr h="198519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4000" b="0" kern="1200" spc="-245" dirty="0">
                          <a:solidFill>
                            <a:srgbClr val="F6F6E9"/>
                          </a:solidFill>
                          <a:latin typeface="+mn-lt"/>
                          <a:ea typeface="+mn-ea"/>
                          <a:cs typeface="+mn-cs"/>
                        </a:rPr>
                        <a:t>2. Этот человек делает так, чтобы в наших классах и столовой было чисто и красиво. У него есть тряпки, ведро и швабра.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540821"/>
                  </a:ext>
                </a:extLst>
              </a:tr>
              <a:tr h="183710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4000" b="0" kern="1200" spc="-245" dirty="0">
                          <a:solidFill>
                            <a:srgbClr val="F6F6E9"/>
                          </a:solidFill>
                          <a:latin typeface="+mn-lt"/>
                          <a:ea typeface="+mn-ea"/>
                          <a:cs typeface="+mn-cs"/>
                        </a:rPr>
                        <a:t>3. Этот человек готовит нам вкусные завтраки и обеды. От него пахнет вкусной едой.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3653559"/>
                  </a:ext>
                </a:extLst>
              </a:tr>
              <a:tr h="198519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4000" b="0" kern="1200" spc="-245" dirty="0">
                          <a:solidFill>
                            <a:srgbClr val="F6F6E9"/>
                          </a:solidFill>
                          <a:latin typeface="+mn-lt"/>
                          <a:ea typeface="+mn-ea"/>
                          <a:cs typeface="+mn-cs"/>
                        </a:rPr>
                        <a:t>4. Этот человек может вылечить шишку на лбу, измерить температуру и дать таблетку, если болит живот. У него есть белый халат.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4126672"/>
                  </a:ext>
                </a:extLst>
              </a:tr>
            </a:tbl>
          </a:graphicData>
        </a:graphic>
      </p:graphicFrame>
      <p:graphicFrame>
        <p:nvGraphicFramePr>
          <p:cNvPr id="17" name="Таблица 14">
            <a:extLst>
              <a:ext uri="{FF2B5EF4-FFF2-40B4-BE49-F238E27FC236}">
                <a16:creationId xmlns:a16="http://schemas.microsoft.com/office/drawing/2014/main" id="{93959350-4DE0-482C-965C-23C0AA26D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490675"/>
              </p:ext>
            </p:extLst>
          </p:nvPr>
        </p:nvGraphicFramePr>
        <p:xfrm>
          <a:off x="13030201" y="2090722"/>
          <a:ext cx="4724398" cy="76446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724398">
                  <a:extLst>
                    <a:ext uri="{9D8B030D-6E8A-4147-A177-3AD203B41FA5}">
                      <a16:colId xmlns:a16="http://schemas.microsoft.com/office/drawing/2014/main" val="4141936716"/>
                    </a:ext>
                  </a:extLst>
                </a:gridCol>
              </a:tblGrid>
              <a:tr h="195519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4000" b="1" kern="1200" spc="-245" dirty="0">
                          <a:solidFill>
                            <a:srgbClr val="F6F6E9"/>
                          </a:solidFill>
                          <a:latin typeface="+mn-lt"/>
                          <a:ea typeface="+mn-ea"/>
                          <a:cs typeface="+mn-cs"/>
                        </a:rPr>
                        <a:t>Повар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798226"/>
                  </a:ext>
                </a:extLst>
              </a:tr>
              <a:tr h="195519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4000" b="1" kern="1200" spc="-245" dirty="0">
                          <a:solidFill>
                            <a:srgbClr val="F6F6E9"/>
                          </a:solidFill>
                          <a:latin typeface="+mn-lt"/>
                          <a:ea typeface="+mn-ea"/>
                          <a:cs typeface="+mn-cs"/>
                        </a:rPr>
                        <a:t>Медсестра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540821"/>
                  </a:ext>
                </a:extLst>
              </a:tr>
              <a:tr h="195519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4000" b="1" kern="1200" spc="-245" dirty="0">
                          <a:solidFill>
                            <a:srgbClr val="F6F6E9"/>
                          </a:solidFill>
                          <a:latin typeface="+mn-lt"/>
                          <a:ea typeface="+mn-ea"/>
                          <a:cs typeface="+mn-cs"/>
                        </a:rPr>
                        <a:t>Технический работник (уборщица)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3653559"/>
                  </a:ext>
                </a:extLst>
              </a:tr>
              <a:tr h="17790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4000" b="1" kern="1200" spc="-245" dirty="0">
                          <a:solidFill>
                            <a:srgbClr val="F6F6E9"/>
                          </a:solidFill>
                          <a:latin typeface="+mn-lt"/>
                          <a:ea typeface="+mn-ea"/>
                          <a:cs typeface="+mn-cs"/>
                        </a:rPr>
                        <a:t>Охранник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4126672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37E545C-8B62-4F4A-87DA-658040BFDFEB}"/>
              </a:ext>
            </a:extLst>
          </p:cNvPr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9509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7312" y="-2020761"/>
            <a:ext cx="20522624" cy="14328523"/>
          </a:xfrm>
          <a:custGeom>
            <a:avLst/>
            <a:gdLst/>
            <a:ahLst/>
            <a:cxnLst/>
            <a:rect l="l" t="t" r="r" b="b"/>
            <a:pathLst>
              <a:path w="20522624" h="14328523">
                <a:moveTo>
                  <a:pt x="0" y="0"/>
                </a:moveTo>
                <a:lnTo>
                  <a:pt x="20522624" y="0"/>
                </a:lnTo>
                <a:lnTo>
                  <a:pt x="20522624" y="14328522"/>
                </a:lnTo>
                <a:lnTo>
                  <a:pt x="0" y="14328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888810">
            <a:off x="-1591467" y="8905712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1" y="0"/>
                </a:lnTo>
                <a:lnTo>
                  <a:pt x="8084651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88810">
            <a:off x="-5159637" y="-3540158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0" y="0"/>
                </a:lnTo>
                <a:lnTo>
                  <a:pt x="8084650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" y="415413"/>
            <a:ext cx="18287999" cy="1211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11514"/>
              </a:lnSpc>
              <a:spcBef>
                <a:spcPct val="0"/>
              </a:spcBef>
            </a:pPr>
            <a:r>
              <a:rPr lang="ru-RU" sz="6000" dirty="0">
                <a:solidFill>
                  <a:srgbClr val="F6F6E9"/>
                </a:solidFill>
                <a:latin typeface="Kooperativ"/>
                <a:ea typeface="Kooperativ"/>
                <a:cs typeface="Kooperativ"/>
                <a:sym typeface="Kooperativ"/>
              </a:rPr>
              <a:t>Соотнеси школьного работника с описанием</a:t>
            </a:r>
            <a:endParaRPr lang="en-US" sz="6000" u="none" strike="noStrike" dirty="0">
              <a:solidFill>
                <a:srgbClr val="F6F6E9"/>
              </a:solidFill>
              <a:latin typeface="Kooperativ"/>
              <a:ea typeface="Kooperativ"/>
              <a:cs typeface="Kooperativ"/>
              <a:sym typeface="Kooperativ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AAFF907-25E4-4657-A597-BB0AE8E66C84}"/>
              </a:ext>
            </a:extLst>
          </p:cNvPr>
          <p:cNvSpPr/>
          <p:nvPr/>
        </p:nvSpPr>
        <p:spPr>
          <a:xfrm>
            <a:off x="533401" y="2078022"/>
            <a:ext cx="11658599" cy="7680960"/>
          </a:xfrm>
          <a:prstGeom prst="rect">
            <a:avLst/>
          </a:prstGeom>
          <a:solidFill>
            <a:srgbClr val="7CC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Таблица 14">
            <a:extLst>
              <a:ext uri="{FF2B5EF4-FFF2-40B4-BE49-F238E27FC236}">
                <a16:creationId xmlns:a16="http://schemas.microsoft.com/office/drawing/2014/main" id="{8465F390-3343-4085-9BE1-A6D0957CBB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084962"/>
              </p:ext>
            </p:extLst>
          </p:nvPr>
        </p:nvGraphicFramePr>
        <p:xfrm>
          <a:off x="533401" y="2090722"/>
          <a:ext cx="17221198" cy="76446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1658599">
                  <a:extLst>
                    <a:ext uri="{9D8B030D-6E8A-4147-A177-3AD203B41FA5}">
                      <a16:colId xmlns:a16="http://schemas.microsoft.com/office/drawing/2014/main" val="4141936716"/>
                    </a:ext>
                  </a:extLst>
                </a:gridCol>
                <a:gridCol w="5562599">
                  <a:extLst>
                    <a:ext uri="{9D8B030D-6E8A-4147-A177-3AD203B41FA5}">
                      <a16:colId xmlns:a16="http://schemas.microsoft.com/office/drawing/2014/main" val="3360762317"/>
                    </a:ext>
                  </a:extLst>
                </a:gridCol>
              </a:tblGrid>
              <a:tr h="183710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4000" b="0" kern="1200" spc="-245" dirty="0">
                          <a:solidFill>
                            <a:srgbClr val="F6F6E9"/>
                          </a:solidFill>
                          <a:latin typeface="+mn-lt"/>
                          <a:ea typeface="+mn-ea"/>
                          <a:cs typeface="+mn-cs"/>
                        </a:rPr>
                        <a:t>1. Этот человек приходит в школу раньше всех. Он включает свет в коридорах, чтобы нам было светло и уютно.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4000" b="1" kern="1200" spc="-245" dirty="0">
                          <a:solidFill>
                            <a:srgbClr val="F6F6E9"/>
                          </a:solidFill>
                          <a:latin typeface="+mn-lt"/>
                          <a:ea typeface="+mn-ea"/>
                          <a:cs typeface="+mn-cs"/>
                        </a:rPr>
                        <a:t>Охранник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798226"/>
                  </a:ext>
                </a:extLst>
              </a:tr>
              <a:tr h="198519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4000" b="0" kern="1200" spc="-245" dirty="0">
                          <a:solidFill>
                            <a:srgbClr val="F6F6E9"/>
                          </a:solidFill>
                          <a:latin typeface="+mn-lt"/>
                          <a:ea typeface="+mn-ea"/>
                          <a:cs typeface="+mn-cs"/>
                        </a:rPr>
                        <a:t>2. Этот человек делает так, чтобы в наших классах и столовой было чисто и красиво. У него есть тряпки, ведро и швабра.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4000" b="1" kern="1200" spc="-245" dirty="0">
                          <a:solidFill>
                            <a:srgbClr val="F6F6E9"/>
                          </a:solidFill>
                          <a:latin typeface="+mn-lt"/>
                          <a:ea typeface="+mn-ea"/>
                          <a:cs typeface="+mn-cs"/>
                        </a:rPr>
                        <a:t>Технический работник (уборщица)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540821"/>
                  </a:ext>
                </a:extLst>
              </a:tr>
              <a:tr h="183710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4000" b="0" kern="1200" spc="-245" dirty="0">
                          <a:solidFill>
                            <a:srgbClr val="F6F6E9"/>
                          </a:solidFill>
                          <a:latin typeface="+mn-lt"/>
                          <a:ea typeface="+mn-ea"/>
                          <a:cs typeface="+mn-cs"/>
                        </a:rPr>
                        <a:t>3. Этот человек готовит нам вкусные завтраки и обеды. От него пахнет вкусной едой.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4000" b="1" kern="1200" spc="-245" dirty="0">
                          <a:solidFill>
                            <a:srgbClr val="F6F6E9"/>
                          </a:solidFill>
                          <a:latin typeface="+mn-lt"/>
                          <a:ea typeface="+mn-ea"/>
                          <a:cs typeface="+mn-cs"/>
                        </a:rPr>
                        <a:t>Повар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3653559"/>
                  </a:ext>
                </a:extLst>
              </a:tr>
              <a:tr h="198519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4000" b="0" kern="1200" spc="-245" dirty="0">
                          <a:solidFill>
                            <a:srgbClr val="F6F6E9"/>
                          </a:solidFill>
                          <a:latin typeface="+mn-lt"/>
                          <a:ea typeface="+mn-ea"/>
                          <a:cs typeface="+mn-cs"/>
                        </a:rPr>
                        <a:t>4. Этот человек может вылечить шишку на лбу, измерить температуру и дать таблетку, если болит живот. У него есть белый халат.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4000" b="1" kern="1200" spc="-245" dirty="0">
                          <a:solidFill>
                            <a:srgbClr val="F6F6E9"/>
                          </a:solidFill>
                          <a:latin typeface="+mn-lt"/>
                          <a:ea typeface="+mn-ea"/>
                          <a:cs typeface="+mn-cs"/>
                        </a:rPr>
                        <a:t>Медсестра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4126672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hlinkClick r:id="rId6" action="ppaction://hlinksldjump"/>
            <a:extLst>
              <a:ext uri="{FF2B5EF4-FFF2-40B4-BE49-F238E27FC236}">
                <a16:creationId xmlns:a16="http://schemas.microsoft.com/office/drawing/2014/main" id="{2945C796-8315-4DCE-95A5-AECA56144DE5}"/>
              </a:ext>
            </a:extLst>
          </p:cNvPr>
          <p:cNvSpPr/>
          <p:nvPr/>
        </p:nvSpPr>
        <p:spPr>
          <a:xfrm>
            <a:off x="18143" y="-12436"/>
            <a:ext cx="18288000" cy="10286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5048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7312" y="-2020761"/>
            <a:ext cx="20522624" cy="14328523"/>
          </a:xfrm>
          <a:custGeom>
            <a:avLst/>
            <a:gdLst/>
            <a:ahLst/>
            <a:cxnLst/>
            <a:rect l="l" t="t" r="r" b="b"/>
            <a:pathLst>
              <a:path w="20522624" h="14328523">
                <a:moveTo>
                  <a:pt x="0" y="0"/>
                </a:moveTo>
                <a:lnTo>
                  <a:pt x="20522624" y="0"/>
                </a:lnTo>
                <a:lnTo>
                  <a:pt x="20522624" y="14328522"/>
                </a:lnTo>
                <a:lnTo>
                  <a:pt x="0" y="14328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31329" y="-2486671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1" y="0"/>
                </a:lnTo>
                <a:lnTo>
                  <a:pt x="8084651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-30480" y="433379"/>
            <a:ext cx="18288000" cy="2012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509"/>
              </a:lnSpc>
            </a:pPr>
            <a:r>
              <a:rPr lang="ru-RU" sz="13221" dirty="0">
                <a:solidFill>
                  <a:srgbClr val="F6F6E9"/>
                </a:solidFill>
                <a:latin typeface="Kooperativ"/>
                <a:ea typeface="Kooperativ"/>
                <a:cs typeface="Kooperativ"/>
                <a:sym typeface="Kooperativ"/>
              </a:rPr>
              <a:t>ситуации</a:t>
            </a:r>
            <a:endParaRPr lang="en-US" sz="13221" dirty="0">
              <a:solidFill>
                <a:srgbClr val="F6F6E9"/>
              </a:solidFill>
              <a:latin typeface="Kooperativ"/>
              <a:ea typeface="Kooperativ"/>
              <a:cs typeface="Kooperativ"/>
              <a:sym typeface="Kooperativ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-4886134" y="8265176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1" y="0"/>
                </a:lnTo>
                <a:lnTo>
                  <a:pt x="8084651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785464">
            <a:off x="13099542" y="-828276"/>
            <a:ext cx="699516" cy="2057400"/>
          </a:xfrm>
          <a:custGeom>
            <a:avLst/>
            <a:gdLst/>
            <a:ahLst/>
            <a:cxnLst/>
            <a:rect l="l" t="t" r="r" b="b"/>
            <a:pathLst>
              <a:path w="699516" h="2057400">
                <a:moveTo>
                  <a:pt x="0" y="0"/>
                </a:moveTo>
                <a:lnTo>
                  <a:pt x="699516" y="0"/>
                </a:lnTo>
                <a:lnTo>
                  <a:pt x="69951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A571DB8-F4C1-4949-8520-775A53E7D0CE}"/>
              </a:ext>
            </a:extLst>
          </p:cNvPr>
          <p:cNvSpPr/>
          <p:nvPr/>
        </p:nvSpPr>
        <p:spPr>
          <a:xfrm>
            <a:off x="498478" y="2555211"/>
            <a:ext cx="17291044" cy="6872208"/>
          </a:xfrm>
          <a:prstGeom prst="rect">
            <a:avLst/>
          </a:prstGeom>
          <a:solidFill>
            <a:srgbClr val="7CC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D7F46A-0B44-46E5-89F2-8B0E5B76C993}"/>
              </a:ext>
            </a:extLst>
          </p:cNvPr>
          <p:cNvSpPr/>
          <p:nvPr/>
        </p:nvSpPr>
        <p:spPr>
          <a:xfrm>
            <a:off x="685800" y="2529582"/>
            <a:ext cx="17297400" cy="597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buAutoNum type="arabicPeriod"/>
            </a:pPr>
            <a:r>
              <a:rPr lang="ru-RU" sz="5460" spc="-245" dirty="0">
                <a:solidFill>
                  <a:srgbClr val="F6F6E9"/>
                </a:solidFill>
              </a:rPr>
              <a:t>Кто поможет, если тебя обижают на перемене? </a:t>
            </a:r>
          </a:p>
          <a:p>
            <a:pPr marL="914400" indent="-914400">
              <a:buAutoNum type="arabicPeriod"/>
            </a:pPr>
            <a:endParaRPr lang="ru-RU" sz="5460" spc="-245" dirty="0">
              <a:solidFill>
                <a:srgbClr val="F6F6E9"/>
              </a:solidFill>
            </a:endParaRPr>
          </a:p>
          <a:p>
            <a:r>
              <a:rPr lang="ru-RU" sz="5460" spc="-245" dirty="0">
                <a:solidFill>
                  <a:srgbClr val="F6F6E9"/>
                </a:solidFill>
              </a:rPr>
              <a:t>2. Кто поможет, если ты потерял сменку? </a:t>
            </a:r>
          </a:p>
          <a:p>
            <a:endParaRPr lang="ru-RU" sz="5460" spc="-245" dirty="0">
              <a:solidFill>
                <a:srgbClr val="F6F6E9"/>
              </a:solidFill>
            </a:endParaRPr>
          </a:p>
          <a:p>
            <a:r>
              <a:rPr lang="ru-RU" sz="5460" spc="-245" dirty="0">
                <a:solidFill>
                  <a:srgbClr val="F6F6E9"/>
                </a:solidFill>
              </a:rPr>
              <a:t>3. Кто поможет, если ты не понял тему на уроке? </a:t>
            </a:r>
          </a:p>
          <a:p>
            <a:endParaRPr lang="ru-RU" sz="5460" spc="-245" dirty="0">
              <a:solidFill>
                <a:srgbClr val="F6F6E9"/>
              </a:solidFill>
            </a:endParaRPr>
          </a:p>
          <a:p>
            <a:r>
              <a:rPr lang="ru-RU" sz="5460" spc="-245" dirty="0">
                <a:solidFill>
                  <a:srgbClr val="F6F6E9"/>
                </a:solidFill>
              </a:rPr>
              <a:t>4. Кто поможет, если у тебя конфликт с учителем? </a:t>
            </a:r>
          </a:p>
        </p:txBody>
      </p:sp>
      <p:sp>
        <p:nvSpPr>
          <p:cNvPr id="11" name="Прямоугольник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4F5A6C-D3EE-463A-B1F2-E932EA232087}"/>
              </a:ext>
            </a:extLst>
          </p:cNvPr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8569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7312" y="-2020761"/>
            <a:ext cx="20522624" cy="14328523"/>
          </a:xfrm>
          <a:custGeom>
            <a:avLst/>
            <a:gdLst/>
            <a:ahLst/>
            <a:cxnLst/>
            <a:rect l="l" t="t" r="r" b="b"/>
            <a:pathLst>
              <a:path w="20522624" h="14328523">
                <a:moveTo>
                  <a:pt x="0" y="0"/>
                </a:moveTo>
                <a:lnTo>
                  <a:pt x="20522624" y="0"/>
                </a:lnTo>
                <a:lnTo>
                  <a:pt x="20522624" y="14328522"/>
                </a:lnTo>
                <a:lnTo>
                  <a:pt x="0" y="14328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31329" y="-2486671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1" y="0"/>
                </a:lnTo>
                <a:lnTo>
                  <a:pt x="8084651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-30480" y="433379"/>
            <a:ext cx="18288000" cy="2012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509"/>
              </a:lnSpc>
            </a:pPr>
            <a:r>
              <a:rPr lang="ru-RU" sz="13221" dirty="0">
                <a:solidFill>
                  <a:srgbClr val="F6F6E9"/>
                </a:solidFill>
                <a:latin typeface="Kooperativ"/>
                <a:ea typeface="Kooperativ"/>
                <a:cs typeface="Kooperativ"/>
                <a:sym typeface="Kooperativ"/>
              </a:rPr>
              <a:t>Ответы на ситуации</a:t>
            </a:r>
            <a:endParaRPr lang="en-US" sz="13221" dirty="0">
              <a:solidFill>
                <a:srgbClr val="F6F6E9"/>
              </a:solidFill>
              <a:latin typeface="Kooperativ"/>
              <a:ea typeface="Kooperativ"/>
              <a:cs typeface="Kooperativ"/>
              <a:sym typeface="Kooperativ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-4886134" y="8265176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1" y="0"/>
                </a:lnTo>
                <a:lnTo>
                  <a:pt x="8084651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785464">
            <a:off x="13099542" y="-828276"/>
            <a:ext cx="699516" cy="2057400"/>
          </a:xfrm>
          <a:custGeom>
            <a:avLst/>
            <a:gdLst/>
            <a:ahLst/>
            <a:cxnLst/>
            <a:rect l="l" t="t" r="r" b="b"/>
            <a:pathLst>
              <a:path w="699516" h="2057400">
                <a:moveTo>
                  <a:pt x="0" y="0"/>
                </a:moveTo>
                <a:lnTo>
                  <a:pt x="699516" y="0"/>
                </a:lnTo>
                <a:lnTo>
                  <a:pt x="69951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A571DB8-F4C1-4949-8520-775A53E7D0CE}"/>
              </a:ext>
            </a:extLst>
          </p:cNvPr>
          <p:cNvSpPr/>
          <p:nvPr/>
        </p:nvSpPr>
        <p:spPr>
          <a:xfrm>
            <a:off x="498478" y="2555211"/>
            <a:ext cx="17291044" cy="6872208"/>
          </a:xfrm>
          <a:prstGeom prst="rect">
            <a:avLst/>
          </a:prstGeom>
          <a:solidFill>
            <a:srgbClr val="7CC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D7F46A-0B44-46E5-89F2-8B0E5B76C993}"/>
              </a:ext>
            </a:extLst>
          </p:cNvPr>
          <p:cNvSpPr/>
          <p:nvPr/>
        </p:nvSpPr>
        <p:spPr>
          <a:xfrm>
            <a:off x="685800" y="2529582"/>
            <a:ext cx="17297400" cy="6814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60" spc="-245" dirty="0">
                <a:solidFill>
                  <a:srgbClr val="F6F6E9"/>
                </a:solidFill>
              </a:rPr>
              <a:t>1. Кто поможет, если тебя обижают на перемене? </a:t>
            </a:r>
            <a:r>
              <a:rPr lang="ru-RU" sz="5460" spc="-245" dirty="0">
                <a:solidFill>
                  <a:srgbClr val="ED5B2D"/>
                </a:solidFill>
              </a:rPr>
              <a:t>(Одноклассники, дежурный учитель, классный руководитель)</a:t>
            </a:r>
          </a:p>
          <a:p>
            <a:r>
              <a:rPr lang="ru-RU" sz="5460" spc="-245" dirty="0">
                <a:solidFill>
                  <a:srgbClr val="F6F6E9"/>
                </a:solidFill>
              </a:rPr>
              <a:t>2. Кто поможет, если ты потерял сменку? </a:t>
            </a:r>
          </a:p>
          <a:p>
            <a:r>
              <a:rPr lang="ru-RU" sz="5460" spc="-245" dirty="0">
                <a:solidFill>
                  <a:srgbClr val="ED5B2D"/>
                </a:solidFill>
              </a:rPr>
              <a:t>(Уборщица, дежурный администратор, друзья)</a:t>
            </a:r>
          </a:p>
          <a:p>
            <a:r>
              <a:rPr lang="ru-RU" sz="5460" spc="-245" dirty="0">
                <a:solidFill>
                  <a:srgbClr val="F6F6E9"/>
                </a:solidFill>
              </a:rPr>
              <a:t>3. Кто поможет, если ты не понял тему на уроке? </a:t>
            </a:r>
          </a:p>
          <a:p>
            <a:r>
              <a:rPr lang="ru-RU" sz="5460" spc="-245" dirty="0">
                <a:solidFill>
                  <a:srgbClr val="ED5B2D"/>
                </a:solidFill>
              </a:rPr>
              <a:t>(Учитель, одноклассник, родители)</a:t>
            </a:r>
          </a:p>
          <a:p>
            <a:r>
              <a:rPr lang="ru-RU" sz="5460" spc="-245" dirty="0">
                <a:solidFill>
                  <a:srgbClr val="F6F6E9"/>
                </a:solidFill>
              </a:rPr>
              <a:t>4. Кто поможет, если у тебя конфликт с учителем? </a:t>
            </a:r>
          </a:p>
          <a:p>
            <a:r>
              <a:rPr lang="ru-RU" sz="5460" spc="-245" dirty="0">
                <a:solidFill>
                  <a:srgbClr val="ED5B2D"/>
                </a:solidFill>
              </a:rPr>
              <a:t>(Классный руководитель, школьный психолог, родители)</a:t>
            </a:r>
          </a:p>
        </p:txBody>
      </p:sp>
      <p:sp>
        <p:nvSpPr>
          <p:cNvPr id="11" name="Прямоугольник 10">
            <a:hlinkClick r:id="rId8" action="ppaction://hlinksldjump"/>
            <a:extLst>
              <a:ext uri="{FF2B5EF4-FFF2-40B4-BE49-F238E27FC236}">
                <a16:creationId xmlns:a16="http://schemas.microsoft.com/office/drawing/2014/main" id="{53FE6E09-6EDC-4ADB-9576-B17EE700FF15}"/>
              </a:ext>
            </a:extLst>
          </p:cNvPr>
          <p:cNvSpPr/>
          <p:nvPr/>
        </p:nvSpPr>
        <p:spPr>
          <a:xfrm>
            <a:off x="18143" y="-12436"/>
            <a:ext cx="18288000" cy="10286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0682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7312" y="-2020761"/>
            <a:ext cx="20522624" cy="14328523"/>
          </a:xfrm>
          <a:custGeom>
            <a:avLst/>
            <a:gdLst/>
            <a:ahLst/>
            <a:cxnLst/>
            <a:rect l="l" t="t" r="r" b="b"/>
            <a:pathLst>
              <a:path w="20522624" h="14328523">
                <a:moveTo>
                  <a:pt x="0" y="0"/>
                </a:moveTo>
                <a:lnTo>
                  <a:pt x="20522624" y="0"/>
                </a:lnTo>
                <a:lnTo>
                  <a:pt x="20522624" y="14328522"/>
                </a:lnTo>
                <a:lnTo>
                  <a:pt x="0" y="14328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31329" y="-2486671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1" y="0"/>
                </a:lnTo>
                <a:lnTo>
                  <a:pt x="8084651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4886134" y="8265176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1" y="0"/>
                </a:lnTo>
                <a:lnTo>
                  <a:pt x="8084651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785464">
            <a:off x="13099542" y="-828276"/>
            <a:ext cx="699516" cy="2057400"/>
          </a:xfrm>
          <a:custGeom>
            <a:avLst/>
            <a:gdLst/>
            <a:ahLst/>
            <a:cxnLst/>
            <a:rect l="l" t="t" r="r" b="b"/>
            <a:pathLst>
              <a:path w="699516" h="2057400">
                <a:moveTo>
                  <a:pt x="0" y="0"/>
                </a:moveTo>
                <a:lnTo>
                  <a:pt x="699516" y="0"/>
                </a:lnTo>
                <a:lnTo>
                  <a:pt x="69951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66800" y="8515679"/>
            <a:ext cx="1254122" cy="1254122"/>
          </a:xfrm>
          <a:custGeom>
            <a:avLst/>
            <a:gdLst/>
            <a:ahLst/>
            <a:cxnLst/>
            <a:rect l="l" t="t" r="r" b="b"/>
            <a:pathLst>
              <a:path w="1254122" h="1254122">
                <a:moveTo>
                  <a:pt x="0" y="0"/>
                </a:moveTo>
                <a:lnTo>
                  <a:pt x="1254122" y="0"/>
                </a:lnTo>
                <a:lnTo>
                  <a:pt x="1254122" y="1254121"/>
                </a:lnTo>
                <a:lnTo>
                  <a:pt x="0" y="12541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A571DB8-F4C1-4949-8520-775A53E7D0CE}"/>
              </a:ext>
            </a:extLst>
          </p:cNvPr>
          <p:cNvSpPr/>
          <p:nvPr/>
        </p:nvSpPr>
        <p:spPr>
          <a:xfrm>
            <a:off x="9753600" y="4214702"/>
            <a:ext cx="8084649" cy="2201371"/>
          </a:xfrm>
          <a:prstGeom prst="rect">
            <a:avLst/>
          </a:prstGeom>
          <a:solidFill>
            <a:srgbClr val="7CC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D7F46A-0B44-46E5-89F2-8B0E5B76C993}"/>
              </a:ext>
            </a:extLst>
          </p:cNvPr>
          <p:cNvSpPr/>
          <p:nvPr/>
        </p:nvSpPr>
        <p:spPr>
          <a:xfrm>
            <a:off x="9753600" y="4384132"/>
            <a:ext cx="8084650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60" b="1" spc="-245" dirty="0">
                <a:solidFill>
                  <a:srgbClr val="F6F6E9"/>
                </a:solidFill>
              </a:rPr>
              <a:t>Счастливый вопрос! </a:t>
            </a:r>
          </a:p>
          <a:p>
            <a:r>
              <a:rPr lang="ru-RU" sz="5460" b="1" spc="-245" dirty="0">
                <a:solidFill>
                  <a:srgbClr val="F6F6E9"/>
                </a:solidFill>
              </a:rPr>
              <a:t>Получите 30 очков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493904B-BD25-476A-8B01-A33A3C7F543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0" y="1052630"/>
            <a:ext cx="12692261" cy="7463049"/>
          </a:xfrm>
          <a:prstGeom prst="rect">
            <a:avLst/>
          </a:prstGeom>
        </p:spPr>
      </p:pic>
      <p:sp>
        <p:nvSpPr>
          <p:cNvPr id="11" name="Прямоугольник 10">
            <a:hlinkClick r:id="rId11" action="ppaction://hlinksldjump"/>
            <a:extLst>
              <a:ext uri="{FF2B5EF4-FFF2-40B4-BE49-F238E27FC236}">
                <a16:creationId xmlns:a16="http://schemas.microsoft.com/office/drawing/2014/main" id="{02CD53C1-8026-4073-B9C2-7324FAD2F5D9}"/>
              </a:ext>
            </a:extLst>
          </p:cNvPr>
          <p:cNvSpPr/>
          <p:nvPr/>
        </p:nvSpPr>
        <p:spPr>
          <a:xfrm>
            <a:off x="18143" y="-12436"/>
            <a:ext cx="18288000" cy="10286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2275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7312" y="-2020761"/>
            <a:ext cx="20522624" cy="14328523"/>
          </a:xfrm>
          <a:custGeom>
            <a:avLst/>
            <a:gdLst/>
            <a:ahLst/>
            <a:cxnLst/>
            <a:rect l="l" t="t" r="r" b="b"/>
            <a:pathLst>
              <a:path w="20522624" h="14328523">
                <a:moveTo>
                  <a:pt x="0" y="0"/>
                </a:moveTo>
                <a:lnTo>
                  <a:pt x="20522624" y="0"/>
                </a:lnTo>
                <a:lnTo>
                  <a:pt x="20522624" y="14328522"/>
                </a:lnTo>
                <a:lnTo>
                  <a:pt x="0" y="14328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888810">
            <a:off x="-1591467" y="8905712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1" y="0"/>
                </a:lnTo>
                <a:lnTo>
                  <a:pt x="8084651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88810">
            <a:off x="-5159637" y="-3540158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0" y="0"/>
                </a:lnTo>
                <a:lnTo>
                  <a:pt x="8084650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" y="-1814"/>
            <a:ext cx="18287999" cy="2012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18509"/>
              </a:lnSpc>
              <a:spcBef>
                <a:spcPct val="0"/>
              </a:spcBef>
            </a:pPr>
            <a:r>
              <a:rPr lang="ru-RU" sz="13221" dirty="0">
                <a:solidFill>
                  <a:srgbClr val="F6F6E9"/>
                </a:solidFill>
                <a:latin typeface="Kooperativ"/>
                <a:sym typeface="Kooperativ"/>
              </a:rPr>
              <a:t>Да или Нет?</a:t>
            </a:r>
            <a:endParaRPr lang="en-US" sz="13221" dirty="0">
              <a:solidFill>
                <a:srgbClr val="F6F6E9"/>
              </a:solidFill>
              <a:latin typeface="Kooperativ"/>
              <a:sym typeface="Kooperativ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AAFF907-25E4-4657-A597-BB0AE8E66C84}"/>
              </a:ext>
            </a:extLst>
          </p:cNvPr>
          <p:cNvSpPr/>
          <p:nvPr/>
        </p:nvSpPr>
        <p:spPr>
          <a:xfrm>
            <a:off x="1066799" y="2641470"/>
            <a:ext cx="10744201" cy="5742539"/>
          </a:xfrm>
          <a:prstGeom prst="rect">
            <a:avLst/>
          </a:prstGeom>
          <a:solidFill>
            <a:srgbClr val="7CC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Таблица 14">
            <a:extLst>
              <a:ext uri="{FF2B5EF4-FFF2-40B4-BE49-F238E27FC236}">
                <a16:creationId xmlns:a16="http://schemas.microsoft.com/office/drawing/2014/main" id="{8465F390-3343-4085-9BE1-A6D0957CBB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477048"/>
              </p:ext>
            </p:extLst>
          </p:nvPr>
        </p:nvGraphicFramePr>
        <p:xfrm>
          <a:off x="1066799" y="2654172"/>
          <a:ext cx="16154401" cy="574304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0744201">
                  <a:extLst>
                    <a:ext uri="{9D8B030D-6E8A-4147-A177-3AD203B41FA5}">
                      <a16:colId xmlns:a16="http://schemas.microsoft.com/office/drawing/2014/main" val="4141936716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3360762317"/>
                    </a:ext>
                  </a:extLst>
                </a:gridCol>
              </a:tblGrid>
              <a:tr h="174944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4400" b="0" kern="1200" spc="-245" dirty="0">
                          <a:solidFill>
                            <a:srgbClr val="F6F6E9"/>
                          </a:solidFill>
                          <a:latin typeface="+mn-lt"/>
                          <a:ea typeface="+mn-ea"/>
                          <a:cs typeface="+mn-cs"/>
                        </a:rPr>
                        <a:t>Ситуация: Ты упал и разбил коленку.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4400" b="1" kern="1200" spc="-245" dirty="0">
                          <a:solidFill>
                            <a:srgbClr val="F6F6E9"/>
                          </a:solidFill>
                          <a:latin typeface="+mn-lt"/>
                          <a:ea typeface="+mn-ea"/>
                          <a:cs typeface="+mn-cs"/>
                        </a:rPr>
                        <a:t>Помощник: Школьный повар.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4400" b="1" kern="1200" spc="-245" dirty="0">
                        <a:solidFill>
                          <a:srgbClr val="F6F6E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798226"/>
                  </a:ext>
                </a:extLst>
              </a:tr>
              <a:tr h="18904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4400" b="0" kern="1200" spc="-245" dirty="0">
                          <a:solidFill>
                            <a:srgbClr val="F6F6E9"/>
                          </a:solidFill>
                          <a:latin typeface="+mn-lt"/>
                          <a:ea typeface="+mn-ea"/>
                          <a:cs typeface="+mn-cs"/>
                        </a:rPr>
                        <a:t>Ситуация: У тебя сломался карандаш.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4400" b="1" kern="1200" spc="-245" dirty="0">
                          <a:solidFill>
                            <a:srgbClr val="F6F6E9"/>
                          </a:solidFill>
                          <a:latin typeface="+mn-lt"/>
                          <a:ea typeface="+mn-ea"/>
                          <a:cs typeface="+mn-cs"/>
                        </a:rPr>
                        <a:t>Помощник: Одноклассник.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4400" b="1" kern="1200" spc="-245" dirty="0">
                        <a:solidFill>
                          <a:srgbClr val="F6F6E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540821"/>
                  </a:ext>
                </a:extLst>
              </a:tr>
              <a:tr h="208991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4400" b="0" kern="1200" spc="-245" dirty="0">
                          <a:solidFill>
                            <a:srgbClr val="F6F6E9"/>
                          </a:solidFill>
                          <a:latin typeface="+mn-lt"/>
                          <a:ea typeface="+mn-ea"/>
                          <a:cs typeface="+mn-cs"/>
                        </a:rPr>
                        <a:t>Ситуация: Ты не знаешь, в каком кабинете следующий урок.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4400" b="1" kern="1200" spc="-245" dirty="0">
                          <a:solidFill>
                            <a:srgbClr val="F6F6E9"/>
                          </a:solidFill>
                          <a:latin typeface="+mn-lt"/>
                          <a:ea typeface="+mn-ea"/>
                          <a:cs typeface="+mn-cs"/>
                        </a:rPr>
                        <a:t>Помощник: Охранник на входе.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4400" b="1" kern="1200" spc="-245" dirty="0">
                        <a:solidFill>
                          <a:srgbClr val="F6F6E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3653559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CE29D0B-442A-4F7C-A852-2A94271EDAD3}"/>
              </a:ext>
            </a:extLst>
          </p:cNvPr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5418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7312" y="-2020761"/>
            <a:ext cx="20522624" cy="14328523"/>
          </a:xfrm>
          <a:custGeom>
            <a:avLst/>
            <a:gdLst/>
            <a:ahLst/>
            <a:cxnLst/>
            <a:rect l="l" t="t" r="r" b="b"/>
            <a:pathLst>
              <a:path w="20522624" h="14328523">
                <a:moveTo>
                  <a:pt x="0" y="0"/>
                </a:moveTo>
                <a:lnTo>
                  <a:pt x="20522624" y="0"/>
                </a:lnTo>
                <a:lnTo>
                  <a:pt x="20522624" y="14328522"/>
                </a:lnTo>
                <a:lnTo>
                  <a:pt x="0" y="14328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888810">
            <a:off x="-1591467" y="8905712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1" y="0"/>
                </a:lnTo>
                <a:lnTo>
                  <a:pt x="8084651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88810">
            <a:off x="-5159637" y="-3540158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0" y="0"/>
                </a:lnTo>
                <a:lnTo>
                  <a:pt x="8084650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" y="-1814"/>
            <a:ext cx="18287999" cy="2012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18509"/>
              </a:lnSpc>
              <a:spcBef>
                <a:spcPct val="0"/>
              </a:spcBef>
            </a:pPr>
            <a:r>
              <a:rPr lang="ru-RU" sz="13221" dirty="0">
                <a:solidFill>
                  <a:srgbClr val="F6F6E9"/>
                </a:solidFill>
                <a:latin typeface="Kooperativ"/>
                <a:sym typeface="Kooperativ"/>
              </a:rPr>
              <a:t>Да или Нет?</a:t>
            </a:r>
            <a:endParaRPr lang="en-US" sz="13221" dirty="0">
              <a:solidFill>
                <a:srgbClr val="F6F6E9"/>
              </a:solidFill>
              <a:latin typeface="Kooperativ"/>
              <a:sym typeface="Kooperativ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AAFF907-25E4-4657-A597-BB0AE8E66C84}"/>
              </a:ext>
            </a:extLst>
          </p:cNvPr>
          <p:cNvSpPr/>
          <p:nvPr/>
        </p:nvSpPr>
        <p:spPr>
          <a:xfrm>
            <a:off x="1066799" y="2641470"/>
            <a:ext cx="10744201" cy="5742539"/>
          </a:xfrm>
          <a:prstGeom prst="rect">
            <a:avLst/>
          </a:prstGeom>
          <a:solidFill>
            <a:srgbClr val="7CC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Таблица 14">
            <a:extLst>
              <a:ext uri="{FF2B5EF4-FFF2-40B4-BE49-F238E27FC236}">
                <a16:creationId xmlns:a16="http://schemas.microsoft.com/office/drawing/2014/main" id="{8465F390-3343-4085-9BE1-A6D0957CBB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915189"/>
              </p:ext>
            </p:extLst>
          </p:nvPr>
        </p:nvGraphicFramePr>
        <p:xfrm>
          <a:off x="1066799" y="2654172"/>
          <a:ext cx="16154401" cy="574304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0744201">
                  <a:extLst>
                    <a:ext uri="{9D8B030D-6E8A-4147-A177-3AD203B41FA5}">
                      <a16:colId xmlns:a16="http://schemas.microsoft.com/office/drawing/2014/main" val="4141936716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3360762317"/>
                    </a:ext>
                  </a:extLst>
                </a:gridCol>
              </a:tblGrid>
              <a:tr h="174944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4400" b="0" kern="1200" spc="-245" dirty="0">
                          <a:solidFill>
                            <a:srgbClr val="F6F6E9"/>
                          </a:solidFill>
                          <a:latin typeface="+mn-lt"/>
                          <a:ea typeface="+mn-ea"/>
                          <a:cs typeface="+mn-cs"/>
                        </a:rPr>
                        <a:t>Ситуация: Ты упал и разбил коленку.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4400" b="1" kern="1200" spc="-245" dirty="0">
                          <a:solidFill>
                            <a:srgbClr val="F6F6E9"/>
                          </a:solidFill>
                          <a:latin typeface="+mn-lt"/>
                          <a:ea typeface="+mn-ea"/>
                          <a:cs typeface="+mn-cs"/>
                        </a:rPr>
                        <a:t>Помощник: Школьный повар.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4400" b="1" kern="1200" spc="-245" dirty="0">
                          <a:solidFill>
                            <a:srgbClr val="F6F6E9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798226"/>
                  </a:ext>
                </a:extLst>
              </a:tr>
              <a:tr h="18904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4400" b="0" kern="1200" spc="-245" dirty="0">
                          <a:solidFill>
                            <a:srgbClr val="F6F6E9"/>
                          </a:solidFill>
                          <a:latin typeface="+mn-lt"/>
                          <a:ea typeface="+mn-ea"/>
                          <a:cs typeface="+mn-cs"/>
                        </a:rPr>
                        <a:t>Ситуация: У тебя сломался карандаш.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4400" b="1" kern="1200" spc="-245" dirty="0">
                          <a:solidFill>
                            <a:srgbClr val="F6F6E9"/>
                          </a:solidFill>
                          <a:latin typeface="+mn-lt"/>
                          <a:ea typeface="+mn-ea"/>
                          <a:cs typeface="+mn-cs"/>
                        </a:rPr>
                        <a:t>Помощник: Одноклассник.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4400" b="1" kern="1200" spc="-245" dirty="0">
                          <a:solidFill>
                            <a:srgbClr val="F6F6E9"/>
                          </a:solidFill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540821"/>
                  </a:ext>
                </a:extLst>
              </a:tr>
              <a:tr h="208991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4400" b="0" kern="1200" spc="-245" dirty="0">
                          <a:solidFill>
                            <a:srgbClr val="F6F6E9"/>
                          </a:solidFill>
                          <a:latin typeface="+mn-lt"/>
                          <a:ea typeface="+mn-ea"/>
                          <a:cs typeface="+mn-cs"/>
                        </a:rPr>
                        <a:t>Ситуация: Ты не знаешь, в каком кабинете следующий урок.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4400" b="1" kern="1200" spc="-245" dirty="0">
                          <a:solidFill>
                            <a:srgbClr val="F6F6E9"/>
                          </a:solidFill>
                          <a:latin typeface="+mn-lt"/>
                          <a:ea typeface="+mn-ea"/>
                          <a:cs typeface="+mn-cs"/>
                        </a:rPr>
                        <a:t>Помощник: Охранник на входе.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4400" b="1" kern="1200" spc="-245" dirty="0">
                          <a:solidFill>
                            <a:srgbClr val="F6F6E9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3653559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hlinkClick r:id="rId6" action="ppaction://hlinksldjump"/>
            <a:extLst>
              <a:ext uri="{FF2B5EF4-FFF2-40B4-BE49-F238E27FC236}">
                <a16:creationId xmlns:a16="http://schemas.microsoft.com/office/drawing/2014/main" id="{1CCDF4DD-8B78-4D28-A5C8-5CA03A98B914}"/>
              </a:ext>
            </a:extLst>
          </p:cNvPr>
          <p:cNvSpPr/>
          <p:nvPr/>
        </p:nvSpPr>
        <p:spPr>
          <a:xfrm>
            <a:off x="18143" y="-12436"/>
            <a:ext cx="18288000" cy="10286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3547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7312" y="-2012932"/>
            <a:ext cx="20522624" cy="14328523"/>
          </a:xfrm>
          <a:custGeom>
            <a:avLst/>
            <a:gdLst/>
            <a:ahLst/>
            <a:cxnLst/>
            <a:rect l="l" t="t" r="r" b="b"/>
            <a:pathLst>
              <a:path w="20522624" h="14328523">
                <a:moveTo>
                  <a:pt x="0" y="0"/>
                </a:moveTo>
                <a:lnTo>
                  <a:pt x="20522624" y="0"/>
                </a:lnTo>
                <a:lnTo>
                  <a:pt x="20522624" y="14328522"/>
                </a:lnTo>
                <a:lnTo>
                  <a:pt x="0" y="14328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548011" y="-2507853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0" y="0"/>
                </a:lnTo>
                <a:lnTo>
                  <a:pt x="8084650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5159637" y="-2012932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0" y="0"/>
                </a:lnTo>
                <a:lnTo>
                  <a:pt x="8084650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230025" y="2241779"/>
            <a:ext cx="1612803" cy="979412"/>
          </a:xfrm>
          <a:custGeom>
            <a:avLst/>
            <a:gdLst/>
            <a:ahLst/>
            <a:cxnLst/>
            <a:rect l="l" t="t" r="r" b="b"/>
            <a:pathLst>
              <a:path w="1612803" h="979412">
                <a:moveTo>
                  <a:pt x="0" y="0"/>
                </a:moveTo>
                <a:lnTo>
                  <a:pt x="1612803" y="0"/>
                </a:lnTo>
                <a:lnTo>
                  <a:pt x="1612803" y="979411"/>
                </a:lnTo>
                <a:lnTo>
                  <a:pt x="0" y="9794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63427" y="8768594"/>
            <a:ext cx="1612803" cy="979412"/>
          </a:xfrm>
          <a:custGeom>
            <a:avLst/>
            <a:gdLst/>
            <a:ahLst/>
            <a:cxnLst/>
            <a:rect l="l" t="t" r="r" b="b"/>
            <a:pathLst>
              <a:path w="1612803" h="979412">
                <a:moveTo>
                  <a:pt x="0" y="0"/>
                </a:moveTo>
                <a:lnTo>
                  <a:pt x="1612803" y="0"/>
                </a:lnTo>
                <a:lnTo>
                  <a:pt x="1612803" y="979412"/>
                </a:lnTo>
                <a:lnTo>
                  <a:pt x="0" y="9794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62998" y="1734330"/>
            <a:ext cx="2304767" cy="754287"/>
          </a:xfrm>
          <a:custGeom>
            <a:avLst/>
            <a:gdLst/>
            <a:ahLst/>
            <a:cxnLst/>
            <a:rect l="l" t="t" r="r" b="b"/>
            <a:pathLst>
              <a:path w="2304767" h="754287">
                <a:moveTo>
                  <a:pt x="0" y="0"/>
                </a:moveTo>
                <a:lnTo>
                  <a:pt x="2304767" y="0"/>
                </a:lnTo>
                <a:lnTo>
                  <a:pt x="2304767" y="754288"/>
                </a:lnTo>
                <a:lnTo>
                  <a:pt x="0" y="7542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904009" y="9532713"/>
            <a:ext cx="2304767" cy="754287"/>
          </a:xfrm>
          <a:custGeom>
            <a:avLst/>
            <a:gdLst/>
            <a:ahLst/>
            <a:cxnLst/>
            <a:rect l="l" t="t" r="r" b="b"/>
            <a:pathLst>
              <a:path w="2304767" h="754287">
                <a:moveTo>
                  <a:pt x="0" y="0"/>
                </a:moveTo>
                <a:lnTo>
                  <a:pt x="2304767" y="0"/>
                </a:lnTo>
                <a:lnTo>
                  <a:pt x="2304767" y="754287"/>
                </a:lnTo>
                <a:lnTo>
                  <a:pt x="0" y="7542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567691" y="1257300"/>
            <a:ext cx="10275137" cy="4384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509"/>
              </a:lnSpc>
              <a:spcBef>
                <a:spcPct val="0"/>
              </a:spcBef>
            </a:pPr>
            <a:r>
              <a:rPr lang="ru-RU" sz="13221" dirty="0">
                <a:solidFill>
                  <a:srgbClr val="F6F6E9"/>
                </a:solidFill>
                <a:latin typeface="Kooperativ"/>
                <a:sym typeface="Kooperativ"/>
              </a:rPr>
              <a:t>Помощник на ладошке</a:t>
            </a:r>
            <a:endParaRPr lang="en-US" sz="13221" dirty="0">
              <a:solidFill>
                <a:srgbClr val="F6F6E9"/>
              </a:solidFill>
              <a:latin typeface="Kooperativ"/>
              <a:sym typeface="Kooperativ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81D20C2-AD2C-4C19-9D26-BC1839B5C4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000" y="2475148"/>
            <a:ext cx="11510681" cy="7119106"/>
          </a:xfrm>
          <a:prstGeom prst="rect">
            <a:avLst/>
          </a:prstGeom>
        </p:spPr>
      </p:pic>
      <p:sp>
        <p:nvSpPr>
          <p:cNvPr id="13" name="Прямоугольник 12">
            <a:hlinkClick r:id="rId11" action="ppaction://hlinksldjump"/>
            <a:extLst>
              <a:ext uri="{FF2B5EF4-FFF2-40B4-BE49-F238E27FC236}">
                <a16:creationId xmlns:a16="http://schemas.microsoft.com/office/drawing/2014/main" id="{3D001649-EE05-4226-BF37-902EC9898E03}"/>
              </a:ext>
            </a:extLst>
          </p:cNvPr>
          <p:cNvSpPr/>
          <p:nvPr/>
        </p:nvSpPr>
        <p:spPr>
          <a:xfrm>
            <a:off x="18143" y="-12436"/>
            <a:ext cx="18288000" cy="10286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7312" y="-2020761"/>
            <a:ext cx="20522624" cy="14328523"/>
          </a:xfrm>
          <a:custGeom>
            <a:avLst/>
            <a:gdLst/>
            <a:ahLst/>
            <a:cxnLst/>
            <a:rect l="l" t="t" r="r" b="b"/>
            <a:pathLst>
              <a:path w="20522624" h="14328523">
                <a:moveTo>
                  <a:pt x="0" y="0"/>
                </a:moveTo>
                <a:lnTo>
                  <a:pt x="20522624" y="0"/>
                </a:lnTo>
                <a:lnTo>
                  <a:pt x="20522624" y="14328522"/>
                </a:lnTo>
                <a:lnTo>
                  <a:pt x="0" y="14328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837719" y="1238250"/>
            <a:ext cx="12612562" cy="1474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14"/>
              </a:lnSpc>
            </a:pPr>
            <a:r>
              <a:rPr lang="ru-RU" sz="11514" dirty="0">
                <a:solidFill>
                  <a:srgbClr val="F6F6E9"/>
                </a:solidFill>
                <a:latin typeface="Kooperativ"/>
                <a:ea typeface="Kooperativ"/>
                <a:cs typeface="Kooperativ"/>
                <a:sym typeface="Kooperativ"/>
              </a:rPr>
              <a:t>Ситуация 2</a:t>
            </a:r>
          </a:p>
        </p:txBody>
      </p:sp>
      <p:sp>
        <p:nvSpPr>
          <p:cNvPr id="6" name="Freeform 6"/>
          <p:cNvSpPr/>
          <p:nvPr/>
        </p:nvSpPr>
        <p:spPr>
          <a:xfrm rot="1417856">
            <a:off x="-1946618" y="8102340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0" y="0"/>
                </a:lnTo>
                <a:lnTo>
                  <a:pt x="8084650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17856">
            <a:off x="13216975" y="-2857221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0" y="0"/>
                </a:lnTo>
                <a:lnTo>
                  <a:pt x="8084650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304626" y="448705"/>
            <a:ext cx="3289098" cy="892640"/>
          </a:xfrm>
          <a:custGeom>
            <a:avLst/>
            <a:gdLst/>
            <a:ahLst/>
            <a:cxnLst/>
            <a:rect l="l" t="t" r="r" b="b"/>
            <a:pathLst>
              <a:path w="3289098" h="892640">
                <a:moveTo>
                  <a:pt x="0" y="0"/>
                </a:moveTo>
                <a:lnTo>
                  <a:pt x="3289098" y="0"/>
                </a:lnTo>
                <a:lnTo>
                  <a:pt x="3289098" y="892640"/>
                </a:lnTo>
                <a:lnTo>
                  <a:pt x="0" y="8926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09252" y="2388456"/>
            <a:ext cx="1484024" cy="1863500"/>
          </a:xfrm>
          <a:custGeom>
            <a:avLst/>
            <a:gdLst/>
            <a:ahLst/>
            <a:cxnLst/>
            <a:rect l="l" t="t" r="r" b="b"/>
            <a:pathLst>
              <a:path w="1484024" h="1863500">
                <a:moveTo>
                  <a:pt x="0" y="0"/>
                </a:moveTo>
                <a:lnTo>
                  <a:pt x="1484023" y="0"/>
                </a:lnTo>
                <a:lnTo>
                  <a:pt x="1484023" y="1863500"/>
                </a:lnTo>
                <a:lnTo>
                  <a:pt x="0" y="18635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935082" y="2933230"/>
            <a:ext cx="14417836" cy="2637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132"/>
              </a:lnSpc>
              <a:spcBef>
                <a:spcPct val="0"/>
              </a:spcBef>
            </a:pPr>
            <a:r>
              <a:rPr lang="ru-RU" sz="5460" b="1" spc="-245" dirty="0">
                <a:solidFill>
                  <a:srgbClr val="F6F6E9"/>
                </a:solidFill>
                <a:latin typeface="Telegraf Bold"/>
                <a:ea typeface="Telegraf Bold"/>
                <a:cs typeface="Telegraf Bold"/>
                <a:sym typeface="Telegraf Bold"/>
              </a:rPr>
              <a:t>На уроке рисования учитель сказал, что сегодня дети будут рисовать весенний лес. А один из учеников захотел нарисовать космический корабль и поднял руку, чтобы предложить свою идею.</a:t>
            </a:r>
            <a:endParaRPr lang="en-US" sz="5460" b="1" spc="-245" dirty="0">
              <a:solidFill>
                <a:srgbClr val="F6F6E9"/>
              </a:solidFill>
              <a:latin typeface="Telegraf Bold"/>
              <a:ea typeface="Telegraf Bold"/>
              <a:cs typeface="Telegraf Bold"/>
              <a:sym typeface="Telegraf Bold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3886200" y="8770368"/>
            <a:ext cx="1634928" cy="1279706"/>
          </a:xfrm>
          <a:custGeom>
            <a:avLst/>
            <a:gdLst/>
            <a:ahLst/>
            <a:cxnLst/>
            <a:rect l="l" t="t" r="r" b="b"/>
            <a:pathLst>
              <a:path w="2283610" h="2283610">
                <a:moveTo>
                  <a:pt x="0" y="0"/>
                </a:moveTo>
                <a:lnTo>
                  <a:pt x="2283610" y="0"/>
                </a:lnTo>
                <a:lnTo>
                  <a:pt x="2283610" y="2283609"/>
                </a:lnTo>
                <a:lnTo>
                  <a:pt x="0" y="22836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54E62A6-DEF0-4AD9-855D-BD30686EC35A}"/>
              </a:ext>
            </a:extLst>
          </p:cNvPr>
          <p:cNvSpPr/>
          <p:nvPr/>
        </p:nvSpPr>
        <p:spPr>
          <a:xfrm>
            <a:off x="738299" y="5997173"/>
            <a:ext cx="5333521" cy="2053598"/>
          </a:xfrm>
          <a:prstGeom prst="rect">
            <a:avLst/>
          </a:prstGeom>
          <a:solidFill>
            <a:srgbClr val="7CC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5910AE78-2385-44DE-B397-4995E7BA3720}"/>
              </a:ext>
            </a:extLst>
          </p:cNvPr>
          <p:cNvSpPr txBox="1"/>
          <p:nvPr/>
        </p:nvSpPr>
        <p:spPr>
          <a:xfrm>
            <a:off x="1009252" y="6310871"/>
            <a:ext cx="4724400" cy="1474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514"/>
              </a:lnSpc>
              <a:spcBef>
                <a:spcPct val="0"/>
              </a:spcBef>
            </a:pPr>
            <a:r>
              <a:rPr lang="ru-RU" sz="11514" dirty="0">
                <a:solidFill>
                  <a:srgbClr val="F6F6E9"/>
                </a:solidFill>
                <a:latin typeface="Kooperativ"/>
                <a:sym typeface="Telegraf Bold"/>
              </a:rPr>
              <a:t>Право</a:t>
            </a:r>
            <a:endParaRPr lang="en-US" sz="11514" dirty="0">
              <a:solidFill>
                <a:srgbClr val="F6F6E9"/>
              </a:solidFill>
              <a:latin typeface="Kooperativ"/>
              <a:sym typeface="Telegraf Bold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038EF72-584A-48EF-98FD-7839DC4C09F7}"/>
              </a:ext>
            </a:extLst>
          </p:cNvPr>
          <p:cNvSpPr/>
          <p:nvPr/>
        </p:nvSpPr>
        <p:spPr>
          <a:xfrm>
            <a:off x="7848600" y="5997173"/>
            <a:ext cx="9745124" cy="2053598"/>
          </a:xfrm>
          <a:prstGeom prst="rect">
            <a:avLst/>
          </a:prstGeom>
          <a:solidFill>
            <a:srgbClr val="7CC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2158D9EF-364C-4B21-A3B0-E1D213E840F9}"/>
              </a:ext>
            </a:extLst>
          </p:cNvPr>
          <p:cNvSpPr txBox="1"/>
          <p:nvPr/>
        </p:nvSpPr>
        <p:spPr>
          <a:xfrm>
            <a:off x="8025179" y="6310871"/>
            <a:ext cx="9230376" cy="1474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514"/>
              </a:lnSpc>
              <a:spcBef>
                <a:spcPct val="0"/>
              </a:spcBef>
            </a:pPr>
            <a:r>
              <a:rPr lang="ru-RU" sz="11514" dirty="0">
                <a:solidFill>
                  <a:srgbClr val="F6F6E9"/>
                </a:solidFill>
                <a:latin typeface="Kooperativ"/>
                <a:sym typeface="Telegraf Bold"/>
              </a:rPr>
              <a:t>Обязанность</a:t>
            </a:r>
            <a:endParaRPr lang="en-US" sz="11514" dirty="0">
              <a:solidFill>
                <a:srgbClr val="F6F6E9"/>
              </a:solidFill>
              <a:latin typeface="Kooperativ"/>
              <a:sym typeface="Telegraf Bold"/>
            </a:endParaRPr>
          </a:p>
        </p:txBody>
      </p:sp>
      <p:sp>
        <p:nvSpPr>
          <p:cNvPr id="17" name="Прямоугольник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E633164-A980-41C5-99D4-E26E9AC4F8C0}"/>
              </a:ext>
            </a:extLst>
          </p:cNvPr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049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7312" y="-2020761"/>
            <a:ext cx="20522624" cy="14328523"/>
          </a:xfrm>
          <a:custGeom>
            <a:avLst/>
            <a:gdLst/>
            <a:ahLst/>
            <a:cxnLst/>
            <a:rect l="l" t="t" r="r" b="b"/>
            <a:pathLst>
              <a:path w="20522624" h="14328523">
                <a:moveTo>
                  <a:pt x="0" y="0"/>
                </a:moveTo>
                <a:lnTo>
                  <a:pt x="20522624" y="0"/>
                </a:lnTo>
                <a:lnTo>
                  <a:pt x="20522624" y="14328522"/>
                </a:lnTo>
                <a:lnTo>
                  <a:pt x="0" y="14328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837719" y="1238250"/>
            <a:ext cx="12612562" cy="1474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14"/>
              </a:lnSpc>
            </a:pPr>
            <a:r>
              <a:rPr lang="ru-RU" sz="11514" dirty="0">
                <a:solidFill>
                  <a:srgbClr val="F6F6E9"/>
                </a:solidFill>
                <a:latin typeface="Kooperativ"/>
                <a:ea typeface="Kooperativ"/>
                <a:cs typeface="Kooperativ"/>
                <a:sym typeface="Kooperativ"/>
              </a:rPr>
              <a:t>Ситуация 2</a:t>
            </a:r>
          </a:p>
        </p:txBody>
      </p:sp>
      <p:sp>
        <p:nvSpPr>
          <p:cNvPr id="6" name="Freeform 6"/>
          <p:cNvSpPr/>
          <p:nvPr/>
        </p:nvSpPr>
        <p:spPr>
          <a:xfrm rot="1417856">
            <a:off x="-1946618" y="8102340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0" y="0"/>
                </a:lnTo>
                <a:lnTo>
                  <a:pt x="8084650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17856">
            <a:off x="13216975" y="-2857221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0" y="0"/>
                </a:lnTo>
                <a:lnTo>
                  <a:pt x="8084650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304626" y="448705"/>
            <a:ext cx="3289098" cy="892640"/>
          </a:xfrm>
          <a:custGeom>
            <a:avLst/>
            <a:gdLst/>
            <a:ahLst/>
            <a:cxnLst/>
            <a:rect l="l" t="t" r="r" b="b"/>
            <a:pathLst>
              <a:path w="3289098" h="892640">
                <a:moveTo>
                  <a:pt x="0" y="0"/>
                </a:moveTo>
                <a:lnTo>
                  <a:pt x="3289098" y="0"/>
                </a:lnTo>
                <a:lnTo>
                  <a:pt x="3289098" y="892640"/>
                </a:lnTo>
                <a:lnTo>
                  <a:pt x="0" y="8926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09252" y="2388456"/>
            <a:ext cx="1484024" cy="1863500"/>
          </a:xfrm>
          <a:custGeom>
            <a:avLst/>
            <a:gdLst/>
            <a:ahLst/>
            <a:cxnLst/>
            <a:rect l="l" t="t" r="r" b="b"/>
            <a:pathLst>
              <a:path w="1484024" h="1863500">
                <a:moveTo>
                  <a:pt x="0" y="0"/>
                </a:moveTo>
                <a:lnTo>
                  <a:pt x="1484023" y="0"/>
                </a:lnTo>
                <a:lnTo>
                  <a:pt x="1484023" y="1863500"/>
                </a:lnTo>
                <a:lnTo>
                  <a:pt x="0" y="18635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935082" y="2933230"/>
            <a:ext cx="14417836" cy="2637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132"/>
              </a:lnSpc>
              <a:spcBef>
                <a:spcPct val="0"/>
              </a:spcBef>
            </a:pPr>
            <a:r>
              <a:rPr lang="ru-RU" sz="5460" b="1" spc="-245" dirty="0">
                <a:solidFill>
                  <a:srgbClr val="F6F6E9"/>
                </a:solidFill>
                <a:latin typeface="Telegraf Bold"/>
                <a:ea typeface="Telegraf Bold"/>
                <a:cs typeface="Telegraf Bold"/>
                <a:sym typeface="Telegraf Bold"/>
              </a:rPr>
              <a:t>На уроке рисования учитель сказал, что сегодня дети будут рисовать весенний лес. А один из учеников захотел нарисовать космический корабль и поднял руку, чтобы предложить свою идею.</a:t>
            </a:r>
            <a:endParaRPr lang="en-US" sz="5460" b="1" spc="-245" dirty="0">
              <a:solidFill>
                <a:srgbClr val="F6F6E9"/>
              </a:solidFill>
              <a:latin typeface="Telegraf Bold"/>
              <a:ea typeface="Telegraf Bold"/>
              <a:cs typeface="Telegraf Bold"/>
              <a:sym typeface="Telegraf Bold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3886200" y="8770368"/>
            <a:ext cx="1634928" cy="1279706"/>
          </a:xfrm>
          <a:custGeom>
            <a:avLst/>
            <a:gdLst/>
            <a:ahLst/>
            <a:cxnLst/>
            <a:rect l="l" t="t" r="r" b="b"/>
            <a:pathLst>
              <a:path w="2283610" h="2283610">
                <a:moveTo>
                  <a:pt x="0" y="0"/>
                </a:moveTo>
                <a:lnTo>
                  <a:pt x="2283610" y="0"/>
                </a:lnTo>
                <a:lnTo>
                  <a:pt x="2283610" y="2283609"/>
                </a:lnTo>
                <a:lnTo>
                  <a:pt x="0" y="22836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10FF2F-C5A1-4B98-9017-6AB5635C6E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21969" y="5836735"/>
            <a:ext cx="9230376" cy="260119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030D34-011D-4920-9D21-8660ADF8605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138" y="5159573"/>
            <a:ext cx="7731919" cy="3980244"/>
          </a:xfrm>
          <a:prstGeom prst="rect">
            <a:avLst/>
          </a:prstGeom>
        </p:spPr>
      </p:pic>
      <p:sp>
        <p:nvSpPr>
          <p:cNvPr id="17" name="Прямоугольник 16">
            <a:hlinkClick r:id="rId15" action="ppaction://hlinksldjump"/>
            <a:extLst>
              <a:ext uri="{FF2B5EF4-FFF2-40B4-BE49-F238E27FC236}">
                <a16:creationId xmlns:a16="http://schemas.microsoft.com/office/drawing/2014/main" id="{3B30371D-078B-466A-B348-E3782D94D349}"/>
              </a:ext>
            </a:extLst>
          </p:cNvPr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595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7312" y="-2020761"/>
            <a:ext cx="20522624" cy="14328523"/>
          </a:xfrm>
          <a:custGeom>
            <a:avLst/>
            <a:gdLst/>
            <a:ahLst/>
            <a:cxnLst/>
            <a:rect l="l" t="t" r="r" b="b"/>
            <a:pathLst>
              <a:path w="20522624" h="14328523">
                <a:moveTo>
                  <a:pt x="0" y="0"/>
                </a:moveTo>
                <a:lnTo>
                  <a:pt x="20522624" y="0"/>
                </a:lnTo>
                <a:lnTo>
                  <a:pt x="20522624" y="14328522"/>
                </a:lnTo>
                <a:lnTo>
                  <a:pt x="0" y="14328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837719" y="1238250"/>
            <a:ext cx="12612562" cy="1474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14"/>
              </a:lnSpc>
            </a:pPr>
            <a:r>
              <a:rPr lang="ru-RU" sz="11514" dirty="0">
                <a:solidFill>
                  <a:srgbClr val="F6F6E9"/>
                </a:solidFill>
                <a:latin typeface="Kooperativ"/>
                <a:ea typeface="Kooperativ"/>
                <a:cs typeface="Kooperativ"/>
                <a:sym typeface="Kooperativ"/>
              </a:rPr>
              <a:t>Ситуация 3</a:t>
            </a:r>
          </a:p>
        </p:txBody>
      </p:sp>
      <p:sp>
        <p:nvSpPr>
          <p:cNvPr id="6" name="Freeform 6"/>
          <p:cNvSpPr/>
          <p:nvPr/>
        </p:nvSpPr>
        <p:spPr>
          <a:xfrm rot="1417856">
            <a:off x="-1946618" y="8102340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0" y="0"/>
                </a:lnTo>
                <a:lnTo>
                  <a:pt x="8084650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17856">
            <a:off x="13216975" y="-2857221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0" y="0"/>
                </a:lnTo>
                <a:lnTo>
                  <a:pt x="8084650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743200" y="8752811"/>
            <a:ext cx="3289098" cy="892640"/>
          </a:xfrm>
          <a:custGeom>
            <a:avLst/>
            <a:gdLst/>
            <a:ahLst/>
            <a:cxnLst/>
            <a:rect l="l" t="t" r="r" b="b"/>
            <a:pathLst>
              <a:path w="3289098" h="892640">
                <a:moveTo>
                  <a:pt x="0" y="0"/>
                </a:moveTo>
                <a:lnTo>
                  <a:pt x="3289098" y="0"/>
                </a:lnTo>
                <a:lnTo>
                  <a:pt x="3289098" y="892640"/>
                </a:lnTo>
                <a:lnTo>
                  <a:pt x="0" y="8926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53696" y="3065696"/>
            <a:ext cx="1484024" cy="1863500"/>
          </a:xfrm>
          <a:custGeom>
            <a:avLst/>
            <a:gdLst/>
            <a:ahLst/>
            <a:cxnLst/>
            <a:rect l="l" t="t" r="r" b="b"/>
            <a:pathLst>
              <a:path w="1484024" h="1863500">
                <a:moveTo>
                  <a:pt x="0" y="0"/>
                </a:moveTo>
                <a:lnTo>
                  <a:pt x="1484023" y="0"/>
                </a:lnTo>
                <a:lnTo>
                  <a:pt x="1484023" y="1863500"/>
                </a:lnTo>
                <a:lnTo>
                  <a:pt x="0" y="18635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532919" y="3070150"/>
            <a:ext cx="13222162" cy="1983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132"/>
              </a:lnSpc>
              <a:spcBef>
                <a:spcPct val="0"/>
              </a:spcBef>
            </a:pPr>
            <a:r>
              <a:rPr lang="ru-RU" sz="5460" b="1" spc="-245" dirty="0">
                <a:solidFill>
                  <a:srgbClr val="F6F6E9"/>
                </a:solidFill>
                <a:latin typeface="Telegraf Bold"/>
                <a:ea typeface="Telegraf Bold"/>
                <a:cs typeface="Telegraf Bold"/>
                <a:sym typeface="Telegraf Bold"/>
              </a:rPr>
              <a:t>У ученика в дневнике стоит «5» по окружающему миру. Он гордится этой оценкой и ждет, когда родители посмотрят дневник.</a:t>
            </a:r>
            <a:endParaRPr lang="en-US" sz="5460" b="1" spc="-245" dirty="0">
              <a:solidFill>
                <a:srgbClr val="F6F6E9"/>
              </a:solidFill>
              <a:latin typeface="Telegraf Bold"/>
              <a:ea typeface="Telegraf Bold"/>
              <a:cs typeface="Telegraf Bold"/>
              <a:sym typeface="Telegraf Bold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5435041" y="522403"/>
            <a:ext cx="1634928" cy="1279706"/>
          </a:xfrm>
          <a:custGeom>
            <a:avLst/>
            <a:gdLst/>
            <a:ahLst/>
            <a:cxnLst/>
            <a:rect l="l" t="t" r="r" b="b"/>
            <a:pathLst>
              <a:path w="2283610" h="2283610">
                <a:moveTo>
                  <a:pt x="0" y="0"/>
                </a:moveTo>
                <a:lnTo>
                  <a:pt x="2283610" y="0"/>
                </a:lnTo>
                <a:lnTo>
                  <a:pt x="2283610" y="2283609"/>
                </a:lnTo>
                <a:lnTo>
                  <a:pt x="0" y="22836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54E62A6-DEF0-4AD9-855D-BD30686EC35A}"/>
              </a:ext>
            </a:extLst>
          </p:cNvPr>
          <p:cNvSpPr/>
          <p:nvPr/>
        </p:nvSpPr>
        <p:spPr>
          <a:xfrm>
            <a:off x="738299" y="5997173"/>
            <a:ext cx="5333521" cy="2053598"/>
          </a:xfrm>
          <a:prstGeom prst="rect">
            <a:avLst/>
          </a:prstGeom>
          <a:solidFill>
            <a:srgbClr val="7CC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5910AE78-2385-44DE-B397-4995E7BA3720}"/>
              </a:ext>
            </a:extLst>
          </p:cNvPr>
          <p:cNvSpPr txBox="1"/>
          <p:nvPr/>
        </p:nvSpPr>
        <p:spPr>
          <a:xfrm>
            <a:off x="1009252" y="6310871"/>
            <a:ext cx="4724400" cy="1474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514"/>
              </a:lnSpc>
              <a:spcBef>
                <a:spcPct val="0"/>
              </a:spcBef>
            </a:pPr>
            <a:r>
              <a:rPr lang="ru-RU" sz="11514" dirty="0">
                <a:solidFill>
                  <a:srgbClr val="F6F6E9"/>
                </a:solidFill>
                <a:latin typeface="Kooperativ"/>
                <a:sym typeface="Telegraf Bold"/>
              </a:rPr>
              <a:t>Право</a:t>
            </a:r>
            <a:endParaRPr lang="en-US" sz="11514" dirty="0">
              <a:solidFill>
                <a:srgbClr val="F6F6E9"/>
              </a:solidFill>
              <a:latin typeface="Kooperativ"/>
              <a:sym typeface="Telegraf Bold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038EF72-584A-48EF-98FD-7839DC4C09F7}"/>
              </a:ext>
            </a:extLst>
          </p:cNvPr>
          <p:cNvSpPr/>
          <p:nvPr/>
        </p:nvSpPr>
        <p:spPr>
          <a:xfrm>
            <a:off x="7848600" y="5997173"/>
            <a:ext cx="9745124" cy="2053598"/>
          </a:xfrm>
          <a:prstGeom prst="rect">
            <a:avLst/>
          </a:prstGeom>
          <a:solidFill>
            <a:srgbClr val="7CC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2158D9EF-364C-4B21-A3B0-E1D213E840F9}"/>
              </a:ext>
            </a:extLst>
          </p:cNvPr>
          <p:cNvSpPr txBox="1"/>
          <p:nvPr/>
        </p:nvSpPr>
        <p:spPr>
          <a:xfrm>
            <a:off x="8025179" y="6310871"/>
            <a:ext cx="9230376" cy="1474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514"/>
              </a:lnSpc>
              <a:spcBef>
                <a:spcPct val="0"/>
              </a:spcBef>
            </a:pPr>
            <a:r>
              <a:rPr lang="ru-RU" sz="11514" dirty="0">
                <a:solidFill>
                  <a:srgbClr val="F6F6E9"/>
                </a:solidFill>
                <a:latin typeface="Kooperativ"/>
                <a:sym typeface="Telegraf Bold"/>
              </a:rPr>
              <a:t>Обязанность</a:t>
            </a:r>
            <a:endParaRPr lang="en-US" sz="11514" dirty="0">
              <a:solidFill>
                <a:srgbClr val="F6F6E9"/>
              </a:solidFill>
              <a:latin typeface="Kooperativ"/>
              <a:sym typeface="Telegraf Bold"/>
            </a:endParaRPr>
          </a:p>
        </p:txBody>
      </p:sp>
      <p:sp>
        <p:nvSpPr>
          <p:cNvPr id="17" name="Прямоугольник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9A44031-093A-4E40-A40D-5534111FB684}"/>
              </a:ext>
            </a:extLst>
          </p:cNvPr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471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7312" y="-2020761"/>
            <a:ext cx="20522624" cy="14328523"/>
          </a:xfrm>
          <a:custGeom>
            <a:avLst/>
            <a:gdLst/>
            <a:ahLst/>
            <a:cxnLst/>
            <a:rect l="l" t="t" r="r" b="b"/>
            <a:pathLst>
              <a:path w="20522624" h="14328523">
                <a:moveTo>
                  <a:pt x="0" y="0"/>
                </a:moveTo>
                <a:lnTo>
                  <a:pt x="20522624" y="0"/>
                </a:lnTo>
                <a:lnTo>
                  <a:pt x="20522624" y="14328522"/>
                </a:lnTo>
                <a:lnTo>
                  <a:pt x="0" y="14328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837719" y="1238250"/>
            <a:ext cx="12612562" cy="1474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14"/>
              </a:lnSpc>
            </a:pPr>
            <a:r>
              <a:rPr lang="ru-RU" sz="11514" dirty="0">
                <a:solidFill>
                  <a:srgbClr val="F6F6E9"/>
                </a:solidFill>
                <a:latin typeface="Kooperativ"/>
                <a:ea typeface="Kooperativ"/>
                <a:cs typeface="Kooperativ"/>
                <a:sym typeface="Kooperativ"/>
              </a:rPr>
              <a:t>Ситуация 3</a:t>
            </a:r>
          </a:p>
        </p:txBody>
      </p:sp>
      <p:sp>
        <p:nvSpPr>
          <p:cNvPr id="6" name="Freeform 6"/>
          <p:cNvSpPr/>
          <p:nvPr/>
        </p:nvSpPr>
        <p:spPr>
          <a:xfrm rot="1417856">
            <a:off x="-1946618" y="8102340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0" y="0"/>
                </a:lnTo>
                <a:lnTo>
                  <a:pt x="8084650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17856">
            <a:off x="13216975" y="-2857221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0" y="0"/>
                </a:lnTo>
                <a:lnTo>
                  <a:pt x="8084650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743200" y="8752811"/>
            <a:ext cx="3289098" cy="892640"/>
          </a:xfrm>
          <a:custGeom>
            <a:avLst/>
            <a:gdLst/>
            <a:ahLst/>
            <a:cxnLst/>
            <a:rect l="l" t="t" r="r" b="b"/>
            <a:pathLst>
              <a:path w="3289098" h="892640">
                <a:moveTo>
                  <a:pt x="0" y="0"/>
                </a:moveTo>
                <a:lnTo>
                  <a:pt x="3289098" y="0"/>
                </a:lnTo>
                <a:lnTo>
                  <a:pt x="3289098" y="892640"/>
                </a:lnTo>
                <a:lnTo>
                  <a:pt x="0" y="8926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53696" y="3065696"/>
            <a:ext cx="1484024" cy="1863500"/>
          </a:xfrm>
          <a:custGeom>
            <a:avLst/>
            <a:gdLst/>
            <a:ahLst/>
            <a:cxnLst/>
            <a:rect l="l" t="t" r="r" b="b"/>
            <a:pathLst>
              <a:path w="1484024" h="1863500">
                <a:moveTo>
                  <a:pt x="0" y="0"/>
                </a:moveTo>
                <a:lnTo>
                  <a:pt x="1484023" y="0"/>
                </a:lnTo>
                <a:lnTo>
                  <a:pt x="1484023" y="1863500"/>
                </a:lnTo>
                <a:lnTo>
                  <a:pt x="0" y="18635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532919" y="3070150"/>
            <a:ext cx="13222162" cy="1983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132"/>
              </a:lnSpc>
              <a:spcBef>
                <a:spcPct val="0"/>
              </a:spcBef>
            </a:pPr>
            <a:r>
              <a:rPr lang="ru-RU" sz="5460" b="1" spc="-245" dirty="0">
                <a:solidFill>
                  <a:srgbClr val="F6F6E9"/>
                </a:solidFill>
                <a:latin typeface="Telegraf Bold"/>
                <a:ea typeface="Telegraf Bold"/>
                <a:cs typeface="Telegraf Bold"/>
                <a:sym typeface="Telegraf Bold"/>
              </a:rPr>
              <a:t>У ученика в дневнике стоит «5» по окружающему миру. Он гордится этой оценкой и ждет, когда родители посмотрят дневник.</a:t>
            </a:r>
            <a:endParaRPr lang="en-US" sz="5460" b="1" spc="-245" dirty="0">
              <a:solidFill>
                <a:srgbClr val="F6F6E9"/>
              </a:solidFill>
              <a:latin typeface="Telegraf Bold"/>
              <a:ea typeface="Telegraf Bold"/>
              <a:cs typeface="Telegraf Bold"/>
              <a:sym typeface="Telegraf Bold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5435041" y="522403"/>
            <a:ext cx="1634928" cy="1279706"/>
          </a:xfrm>
          <a:custGeom>
            <a:avLst/>
            <a:gdLst/>
            <a:ahLst/>
            <a:cxnLst/>
            <a:rect l="l" t="t" r="r" b="b"/>
            <a:pathLst>
              <a:path w="2283610" h="2283610">
                <a:moveTo>
                  <a:pt x="0" y="0"/>
                </a:moveTo>
                <a:lnTo>
                  <a:pt x="2283610" y="0"/>
                </a:lnTo>
                <a:lnTo>
                  <a:pt x="2283610" y="2283609"/>
                </a:lnTo>
                <a:lnTo>
                  <a:pt x="0" y="22836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67F687-32E6-4093-B2BD-8C7168317A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2400" y="5136825"/>
            <a:ext cx="17253175" cy="3981033"/>
          </a:xfrm>
          <a:prstGeom prst="rect">
            <a:avLst/>
          </a:prstGeom>
        </p:spPr>
      </p:pic>
      <p:sp>
        <p:nvSpPr>
          <p:cNvPr id="17" name="Прямоугольник 16">
            <a:hlinkClick r:id="rId13" action="ppaction://hlinksldjump"/>
            <a:extLst>
              <a:ext uri="{FF2B5EF4-FFF2-40B4-BE49-F238E27FC236}">
                <a16:creationId xmlns:a16="http://schemas.microsoft.com/office/drawing/2014/main" id="{C096A0EF-8CFA-431C-997D-41FA7506195E}"/>
              </a:ext>
            </a:extLst>
          </p:cNvPr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580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B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7312" y="-2020761"/>
            <a:ext cx="20522624" cy="14328523"/>
          </a:xfrm>
          <a:custGeom>
            <a:avLst/>
            <a:gdLst/>
            <a:ahLst/>
            <a:cxnLst/>
            <a:rect l="l" t="t" r="r" b="b"/>
            <a:pathLst>
              <a:path w="20522624" h="14328523">
                <a:moveTo>
                  <a:pt x="0" y="0"/>
                </a:moveTo>
                <a:lnTo>
                  <a:pt x="20522624" y="0"/>
                </a:lnTo>
                <a:lnTo>
                  <a:pt x="20522624" y="14328522"/>
                </a:lnTo>
                <a:lnTo>
                  <a:pt x="0" y="143285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837719" y="1238250"/>
            <a:ext cx="12612562" cy="1474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14"/>
              </a:lnSpc>
            </a:pPr>
            <a:r>
              <a:rPr lang="ru-RU" sz="11514" dirty="0">
                <a:solidFill>
                  <a:srgbClr val="F6F6E9"/>
                </a:solidFill>
                <a:latin typeface="Kooperativ"/>
                <a:ea typeface="Kooperativ"/>
                <a:cs typeface="Kooperativ"/>
                <a:sym typeface="Kooperativ"/>
              </a:rPr>
              <a:t>Ситуация 4</a:t>
            </a:r>
          </a:p>
        </p:txBody>
      </p:sp>
      <p:sp>
        <p:nvSpPr>
          <p:cNvPr id="6" name="Freeform 6"/>
          <p:cNvSpPr/>
          <p:nvPr/>
        </p:nvSpPr>
        <p:spPr>
          <a:xfrm rot="1417856">
            <a:off x="-1946618" y="8102340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0" y="0"/>
                </a:lnTo>
                <a:lnTo>
                  <a:pt x="8084650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17856">
            <a:off x="13216975" y="-2857221"/>
            <a:ext cx="8084651" cy="5041882"/>
          </a:xfrm>
          <a:custGeom>
            <a:avLst/>
            <a:gdLst/>
            <a:ahLst/>
            <a:cxnLst/>
            <a:rect l="l" t="t" r="r" b="b"/>
            <a:pathLst>
              <a:path w="8084651" h="5041882">
                <a:moveTo>
                  <a:pt x="0" y="0"/>
                </a:moveTo>
                <a:lnTo>
                  <a:pt x="8084650" y="0"/>
                </a:lnTo>
                <a:lnTo>
                  <a:pt x="8084650" y="5041882"/>
                </a:lnTo>
                <a:lnTo>
                  <a:pt x="0" y="50418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743200" y="8752811"/>
            <a:ext cx="3289098" cy="892640"/>
          </a:xfrm>
          <a:custGeom>
            <a:avLst/>
            <a:gdLst/>
            <a:ahLst/>
            <a:cxnLst/>
            <a:rect l="l" t="t" r="r" b="b"/>
            <a:pathLst>
              <a:path w="3289098" h="892640">
                <a:moveTo>
                  <a:pt x="0" y="0"/>
                </a:moveTo>
                <a:lnTo>
                  <a:pt x="3289098" y="0"/>
                </a:lnTo>
                <a:lnTo>
                  <a:pt x="3289098" y="892640"/>
                </a:lnTo>
                <a:lnTo>
                  <a:pt x="0" y="8926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53696" y="3065696"/>
            <a:ext cx="1484024" cy="1863500"/>
          </a:xfrm>
          <a:custGeom>
            <a:avLst/>
            <a:gdLst/>
            <a:ahLst/>
            <a:cxnLst/>
            <a:rect l="l" t="t" r="r" b="b"/>
            <a:pathLst>
              <a:path w="1484024" h="1863500">
                <a:moveTo>
                  <a:pt x="0" y="0"/>
                </a:moveTo>
                <a:lnTo>
                  <a:pt x="1484023" y="0"/>
                </a:lnTo>
                <a:lnTo>
                  <a:pt x="1484023" y="1863500"/>
                </a:lnTo>
                <a:lnTo>
                  <a:pt x="0" y="18635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984946" y="3038131"/>
            <a:ext cx="10318108" cy="1983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132"/>
              </a:lnSpc>
              <a:spcBef>
                <a:spcPct val="0"/>
              </a:spcBef>
            </a:pPr>
            <a:r>
              <a:rPr lang="ru-RU" sz="5460" b="1" spc="-245" dirty="0">
                <a:solidFill>
                  <a:srgbClr val="F6F6E9"/>
                </a:solidFill>
                <a:latin typeface="Telegraf Bold"/>
                <a:ea typeface="Telegraf Bold"/>
                <a:cs typeface="Telegraf Bold"/>
                <a:sym typeface="Telegraf Bold"/>
              </a:rPr>
              <a:t>Звенит звонок на урок. Все ученики заходят в класс и готовят на партах учебники, тетради и ручки.</a:t>
            </a:r>
            <a:endParaRPr lang="en-US" sz="5460" b="1" spc="-245" dirty="0">
              <a:solidFill>
                <a:srgbClr val="F6F6E9"/>
              </a:solidFill>
              <a:latin typeface="Telegraf Bold"/>
              <a:ea typeface="Telegraf Bold"/>
              <a:cs typeface="Telegraf Bold"/>
              <a:sym typeface="Telegraf Bold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5435041" y="522403"/>
            <a:ext cx="1634928" cy="1279706"/>
          </a:xfrm>
          <a:custGeom>
            <a:avLst/>
            <a:gdLst/>
            <a:ahLst/>
            <a:cxnLst/>
            <a:rect l="l" t="t" r="r" b="b"/>
            <a:pathLst>
              <a:path w="2283610" h="2283610">
                <a:moveTo>
                  <a:pt x="0" y="0"/>
                </a:moveTo>
                <a:lnTo>
                  <a:pt x="2283610" y="0"/>
                </a:lnTo>
                <a:lnTo>
                  <a:pt x="2283610" y="2283609"/>
                </a:lnTo>
                <a:lnTo>
                  <a:pt x="0" y="22836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54E62A6-DEF0-4AD9-855D-BD30686EC35A}"/>
              </a:ext>
            </a:extLst>
          </p:cNvPr>
          <p:cNvSpPr/>
          <p:nvPr/>
        </p:nvSpPr>
        <p:spPr>
          <a:xfrm>
            <a:off x="738299" y="5997173"/>
            <a:ext cx="5333521" cy="2053598"/>
          </a:xfrm>
          <a:prstGeom prst="rect">
            <a:avLst/>
          </a:prstGeom>
          <a:solidFill>
            <a:srgbClr val="7CC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5910AE78-2385-44DE-B397-4995E7BA3720}"/>
              </a:ext>
            </a:extLst>
          </p:cNvPr>
          <p:cNvSpPr txBox="1"/>
          <p:nvPr/>
        </p:nvSpPr>
        <p:spPr>
          <a:xfrm>
            <a:off x="1009252" y="6310871"/>
            <a:ext cx="4724400" cy="1474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514"/>
              </a:lnSpc>
              <a:spcBef>
                <a:spcPct val="0"/>
              </a:spcBef>
            </a:pPr>
            <a:r>
              <a:rPr lang="ru-RU" sz="11514" dirty="0">
                <a:solidFill>
                  <a:srgbClr val="F6F6E9"/>
                </a:solidFill>
                <a:latin typeface="Kooperativ"/>
                <a:sym typeface="Telegraf Bold"/>
              </a:rPr>
              <a:t>Право</a:t>
            </a:r>
            <a:endParaRPr lang="en-US" sz="11514" dirty="0">
              <a:solidFill>
                <a:srgbClr val="F6F6E9"/>
              </a:solidFill>
              <a:latin typeface="Kooperativ"/>
              <a:sym typeface="Telegraf Bold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038EF72-584A-48EF-98FD-7839DC4C09F7}"/>
              </a:ext>
            </a:extLst>
          </p:cNvPr>
          <p:cNvSpPr/>
          <p:nvPr/>
        </p:nvSpPr>
        <p:spPr>
          <a:xfrm>
            <a:off x="7848600" y="5997173"/>
            <a:ext cx="9745124" cy="2053598"/>
          </a:xfrm>
          <a:prstGeom prst="rect">
            <a:avLst/>
          </a:prstGeom>
          <a:solidFill>
            <a:srgbClr val="7CC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2158D9EF-364C-4B21-A3B0-E1D213E840F9}"/>
              </a:ext>
            </a:extLst>
          </p:cNvPr>
          <p:cNvSpPr txBox="1"/>
          <p:nvPr/>
        </p:nvSpPr>
        <p:spPr>
          <a:xfrm>
            <a:off x="8025179" y="6310871"/>
            <a:ext cx="9230376" cy="1474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514"/>
              </a:lnSpc>
              <a:spcBef>
                <a:spcPct val="0"/>
              </a:spcBef>
            </a:pPr>
            <a:r>
              <a:rPr lang="ru-RU" sz="11514" dirty="0">
                <a:solidFill>
                  <a:srgbClr val="F6F6E9"/>
                </a:solidFill>
                <a:latin typeface="Kooperativ"/>
                <a:sym typeface="Telegraf Bold"/>
              </a:rPr>
              <a:t>Обязанность</a:t>
            </a:r>
            <a:endParaRPr lang="en-US" sz="11514" dirty="0">
              <a:solidFill>
                <a:srgbClr val="F6F6E9"/>
              </a:solidFill>
              <a:latin typeface="Kooperativ"/>
              <a:sym typeface="Telegraf Bold"/>
            </a:endParaRPr>
          </a:p>
        </p:txBody>
      </p:sp>
      <p:sp>
        <p:nvSpPr>
          <p:cNvPr id="17" name="Прямоугольник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9DD18E-F700-4106-BE87-3D9B569EC503}"/>
              </a:ext>
            </a:extLst>
          </p:cNvPr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444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Другая 6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4BACC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1273</Words>
  <Application>Microsoft Office PowerPoint</Application>
  <PresentationFormat>Произвольный</PresentationFormat>
  <Paragraphs>194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4" baseType="lpstr">
      <vt:lpstr>Microsoft JhengHei UI Light</vt:lpstr>
      <vt:lpstr>Telegraf Bold</vt:lpstr>
      <vt:lpstr>Calibri</vt:lpstr>
      <vt:lpstr>Kooperativ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and Black Illustrative Trivia Quiz Presentation</dc:title>
  <dc:creator>PC</dc:creator>
  <cp:lastModifiedBy> </cp:lastModifiedBy>
  <cp:revision>45</cp:revision>
  <dcterms:created xsi:type="dcterms:W3CDTF">2006-08-16T00:00:00Z</dcterms:created>
  <dcterms:modified xsi:type="dcterms:W3CDTF">2025-11-19T15:59:50Z</dcterms:modified>
  <dc:identifier>DAG5C9UdaPo</dc:identifier>
</cp:coreProperties>
</file>