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8.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1.xml" ContentType="application/vnd.openxmlformats-officedocument.presentationml.slide+xml"/>
  <Override PartName="/ppt/slides/slide59.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2.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s/slide39.xml" ContentType="application/vnd.openxmlformats-officedocument.presentationml.slide+xml"/>
  <Override PartName="/ppt/slides/slide37.xml" ContentType="application/vnd.openxmlformats-officedocument.presentationml.slide+xml"/>
  <Override PartName="/ppt/slides/slide51.xml" ContentType="application/vnd.openxmlformats-officedocument.presentationml.slide+xml"/>
  <Override PartName="/ppt/slides/slide36.xml" ContentType="application/vnd.openxmlformats-officedocument.presentationml.slide+xml"/>
  <Override PartName="/ppt/slides/slide62.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notesSlides/notesSlide3.xml" ContentType="application/vnd.openxmlformats-officedocument.presentationml.notesSlide+xml"/>
  <Override PartName="/ppt/slides/slide18.xml" ContentType="application/vnd.openxmlformats-officedocument.presentationml.slide+xml"/>
  <Override PartName="/ppt/slides/slide42.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33.xml" ContentType="application/vnd.openxmlformats-officedocument.presentationml.slide+xml"/>
  <Override PartName="/ppt/slides/slide8.xml" ContentType="application/vnd.openxmlformats-officedocument.presentationml.slide+xml"/>
  <Override PartName="/ppt/slides/slide44.xml" ContentType="application/vnd.openxmlformats-officedocument.presentationml.slide+xml"/>
  <Override PartName="/ppt/slides/slide6.xml" ContentType="application/vnd.openxmlformats-officedocument.presentationml.slide+xml"/>
  <Override PartName="/ppt/slideLayouts/slideLayout17.xml" ContentType="application/vnd.openxmlformats-officedocument.presentationml.slideLayout+xml"/>
  <Override PartName="/ppt/slides/slide25.xml" ContentType="application/vnd.openxmlformats-officedocument.presentationml.slide+xml"/>
  <Override PartName="/ppt/slides/slide69.xml" ContentType="application/vnd.openxmlformats-officedocument.presentationml.slide+xml"/>
  <Override PartName="/ppt/slides/slide57.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67.xml" ContentType="application/vnd.openxmlformats-officedocument.presentationml.slide+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s/slide35.xml" ContentType="application/vnd.openxmlformats-officedocument.presentationml.slide+xml"/>
  <Override PartName="/ppt/slideLayouts/slideLayout14.xml" ContentType="application/vnd.openxmlformats-officedocument.presentationml.slideLayout+xml"/>
  <Override PartName="/ppt/slides/slide1.xml" ContentType="application/vnd.openxmlformats-officedocument.presentationml.slide+xml"/>
  <Override PartName="/ppt/slides/slide26.xml" ContentType="application/vnd.openxmlformats-officedocument.presentationml.slide+xml"/>
  <Override PartName="/ppt/slideLayouts/slideLayout8.xml" ContentType="application/vnd.openxmlformats-officedocument.presentationml.slideLayout+xml"/>
  <Override PartName="/ppt/slides/slide48.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s/slide5.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s/slide40.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theme/theme2.xml" ContentType="application/vnd.openxmlformats-officedocument.theme+xml"/>
  <Override PartName="/ppt/slideLayouts/slideLayout15.xml" ContentType="application/vnd.openxmlformats-officedocument.presentationml.slideLayout+xml"/>
  <Override PartName="/ppt/slides/slide73.xml" ContentType="application/vnd.openxmlformats-officedocument.presentationml.slide+xml"/>
  <Override PartName="/ppt/slides/slide24.xml" ContentType="application/vnd.openxmlformats-officedocument.presentationml.slide+xml"/>
  <Override PartName="/ppt/slideLayouts/slideLayout11.xml" ContentType="application/vnd.openxmlformats-officedocument.presentationml.slideLayout+xml"/>
  <Override PartName="/ppt/tableStyles.xml" ContentType="application/vnd.openxmlformats-officedocument.presentationml.tableStyles+xml"/>
  <Override PartName="/ppt/slides/slide53.xml" ContentType="application/vnd.openxmlformats-officedocument.presentationml.slide+xml"/>
  <Override PartName="/ppt/theme/theme1.xml" ContentType="application/vnd.openxmlformats-officedocument.theme+xml"/>
  <Override PartName="/ppt/slides/slide28.xml" ContentType="application/vnd.openxmlformats-officedocument.presentationml.slide+xml"/>
  <Override PartName="/ppt/slides/slide16.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ppt/slides/slide60.xml" ContentType="application/vnd.openxmlformats-officedocument.presentationml.slide+xml"/>
  <Override PartName="/ppt/slides/slide2.xml" ContentType="application/vnd.openxmlformats-officedocument.presentationml.slide+xml"/>
  <Override PartName="/ppt/slideLayouts/slideLayout16.xml" ContentType="application/vnd.openxmlformats-officedocument.presentationml.slideLayout+xml"/>
  <Override PartName="/ppt/slides/slide58.xml" ContentType="application/vnd.openxmlformats-officedocument.presentationml.slide+xml"/>
  <Override PartName="/ppt/viewProps.xml" ContentType="application/vnd.openxmlformats-officedocument.presentationml.viewProps+xml"/>
  <Override PartName="/ppt/slides/slide49.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slideLayouts/slideLayout6.xml" ContentType="application/vnd.openxmlformats-officedocument.presentationml.slideLayout+xml"/>
  <Override PartName="/ppt/slides/slide34.xml" ContentType="application/vnd.openxmlformats-officedocument.presentationml.slide+xml"/>
  <Override PartName="/ppt/slides/slide54.xml" ContentType="application/vnd.openxmlformats-officedocument.presentationml.slide+xml"/>
  <Override PartName="/ppt/slideLayouts/slideLayout5.xml" ContentType="application/vnd.openxmlformats-officedocument.presentationml.slideLayout+xml"/>
  <Override PartName="/ppt/presentation.xml" ContentType="application/vnd.openxmlformats-officedocument.presentationml.presentation.main+xml"/>
  <Override PartName="/docProps/core.xml" ContentType="application/vnd.openxmlformats-package.core-properties+xml"/>
  <Override PartName="/docProps/app.xml" ContentType="application/vnd.openxmlformats-officedocument.extended-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Lst>
  <p:notesMasterIdLst>
    <p:notesMasterId r:id="rId7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Lst>
  <p:sldSz cx="12192000" cy="6858000"/>
  <p:notesSz cx="12192000" cy="685800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74" d="100"/>
          <a:sy n="74" d="100"/>
        </p:scale>
        <p:origin x="414" y="72"/>
      </p:cViewPr>
      <p:guideLst>
        <p:guide pos="2160" orient="horz"/>
        <p:guide pos="3840"/>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notesMaster" Target="notesMasters/notesMaster1.xml"/><Relationship Id="rId78" Type="http://schemas.openxmlformats.org/officeDocument/2006/relationships/presProps" Target="presProps.xml" /><Relationship Id="rId79" Type="http://schemas.openxmlformats.org/officeDocument/2006/relationships/tableStyles" Target="tableStyles.xml" /><Relationship Id="rId80"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Верхний колонтитул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C33404DF-D08D-4C54-B44D-5F55830296B4}" type="datetimeFigureOut">
              <a:rPr lang="ru-RU"/>
              <a:t/>
            </a:fld>
            <a:endParaRPr lang="ru-RU"/>
          </a:p>
        </p:txBody>
      </p:sp>
      <p:sp>
        <p:nvSpPr>
          <p:cNvPr id="4" name="Образ слайда 3"/>
          <p:cNvSpPr>
            <a:spLocks noChangeAspect="1" noGrp="1" noRo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ru-RU"/>
          </a:p>
        </p:txBody>
      </p:sp>
      <p:sp>
        <p:nvSpPr>
          <p:cNvPr id="5" name="Заметки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ru-RU"/>
          </a:p>
        </p:txBody>
      </p:sp>
      <p:sp>
        <p:nvSpPr>
          <p:cNvPr id="6" name="Нижний колонтитул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4A1CB3CD-5F82-4F15-B736-912C3708A295}" type="slidenum">
              <a:rPr lang="ru-RU"/>
              <a:t/>
            </a:fld>
            <a:endParaRPr lang="ru-RU"/>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Образ слайда 1"/>
          <p:cNvSpPr>
            <a:spLocks noChangeAspect="1" noGrp="1" noRot="1"/>
          </p:cNvSpPr>
          <p:nvPr>
            <p:ph type="sldImg"/>
          </p:nvPr>
        </p:nvSpPr>
        <p:spPr bwMode="auto"/>
      </p:sp>
      <p:sp>
        <p:nvSpPr>
          <p:cNvPr id="3" name="Заметки 2"/>
          <p:cNvSpPr>
            <a:spLocks noGrp="1"/>
          </p:cNvSpPr>
          <p:nvPr>
            <p:ph type="body" idx="1"/>
          </p:nvPr>
        </p:nvSpPr>
        <p:spPr bwMode="auto"/>
        <p:txBody>
          <a:bodyPr/>
          <a:lstStyle/>
          <a:p>
            <a:pPr>
              <a:defRPr/>
            </a:pPr>
            <a:r>
              <a:rPr lang="ru-RU"/>
              <a:t>- Как вы, наверное, уже  знаете, ребята, 2026 год  объявлен Годом единства народов России.  Как вы думаете, почему? </a:t>
            </a:r>
            <a:endParaRPr/>
          </a:p>
          <a:p>
            <a:pPr>
              <a:defRPr/>
            </a:pPr>
            <a:r>
              <a:rPr lang="ru-RU"/>
              <a:t>После выслушанных ответов, библиотекарь подытоживает сказанное, дополняет  ответы учащихся:</a:t>
            </a:r>
            <a:endParaRPr/>
          </a:p>
          <a:p>
            <a:pPr>
              <a:defRPr/>
            </a:pPr>
            <a:r>
              <a:rPr lang="ru-RU"/>
              <a:t>Наша страна исторически сложилась как многонациональное государство:   примерно 20% </a:t>
            </a:r>
            <a:endParaRPr/>
          </a:p>
          <a:p>
            <a:pPr>
              <a:defRPr/>
            </a:pPr>
            <a:r>
              <a:rPr lang="ru-RU"/>
              <a:t>населения России составляют представители других национальностей.  Можете назвать, каких?</a:t>
            </a:r>
            <a:endParaRPr/>
          </a:p>
          <a:p>
            <a:pPr>
              <a:defRPr/>
            </a:pPr>
            <a:r>
              <a:rPr lang="ru-RU"/>
              <a:t>Да, действительно, среди многочисленных народов, проживающих в России, выделяются татары, чеченцы, башкиры, чуваши, аварцы, армяне, украинцы, даргинцы, казахи и многие другие этнические группы, что делает нашу страну многонациональным государством с богатым культурным наследием. Однако, с сожалением приходится констатировать, что в последнее время в обществе имеет место социальная напряженность, вызванная периодически возникающими межэтническими конфликтами. Взаимная нетерпимость, агрессия и эгоизм через  средства массовой информации и социальное окружение детей проникают и в школу. Как вы думаете, почему? Есть ли тому объяснение?  (среди возможных ответов непонимание обычаев, нравов, чувство превосходства одной нации над другой  и др.)</a:t>
            </a:r>
            <a:endParaRPr/>
          </a:p>
          <a:p>
            <a:pPr>
              <a:defRPr/>
            </a:pPr>
            <a:r>
              <a:rPr lang="ru-RU"/>
              <a:t>Вот почему сегодня особенно актуально   укрепление дружбы, взаимопонимания и сплоченности между всеми народами, проживающими на территории многонациональной России. С 2026 года, объявленного Годом единства народов,  в российском календаре появятся две новые важные даты: 30 апреля будет отмечаться как День коренных малочисленных народов России, а 8 сентября – как День языков народов России.</a:t>
            </a:r>
            <a:endParaRPr/>
          </a:p>
          <a:p>
            <a:pPr>
              <a:defRPr/>
            </a:pPr>
            <a:endParaRPr lang="ru-RU"/>
          </a:p>
        </p:txBody>
      </p:sp>
      <p:sp>
        <p:nvSpPr>
          <p:cNvPr id="4" name="Номер слайда 3"/>
          <p:cNvSpPr>
            <a:spLocks noGrp="1"/>
          </p:cNvSpPr>
          <p:nvPr>
            <p:ph type="sldNum" sz="quarter" idx="10"/>
          </p:nvPr>
        </p:nvSpPr>
        <p:spPr bwMode="auto"/>
        <p:txBody>
          <a:bodyPr/>
          <a:lstStyle/>
          <a:p>
            <a:pPr>
              <a:defRPr/>
            </a:pPr>
            <a:fld id="{4A1CB3CD-5F82-4F15-B736-912C3708A295}" type="slidenum">
              <a:rPr lang="ru-RU"/>
              <a:t/>
            </a:fld>
            <a:endParaRPr lang="ru-RU"/>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Образ слайда 1"/>
          <p:cNvSpPr>
            <a:spLocks noChangeAspect="1" noGrp="1" noRot="1"/>
          </p:cNvSpPr>
          <p:nvPr>
            <p:ph type="sldImg"/>
          </p:nvPr>
        </p:nvSpPr>
        <p:spPr bwMode="auto"/>
      </p:sp>
      <p:sp>
        <p:nvSpPr>
          <p:cNvPr id="3" name="Заметки 2"/>
          <p:cNvSpPr>
            <a:spLocks noGrp="1"/>
          </p:cNvSpPr>
          <p:nvPr>
            <p:ph type="body" idx="1"/>
          </p:nvPr>
        </p:nvSpPr>
        <p:spPr bwMode="auto"/>
        <p:txBody>
          <a:bodyPr/>
          <a:lstStyle/>
          <a:p>
            <a:pPr lvl="0">
              <a:defRPr/>
            </a:pPr>
            <a:r>
              <a:rPr lang="ru-RU" sz="1200">
                <a:solidFill>
                  <a:schemeClr val="tx1"/>
                </a:solidFill>
                <a:latin typeface="Calibri"/>
                <a:ea typeface="Arial"/>
                <a:cs typeface="Arial"/>
              </a:rPr>
              <a:t>Кому принадлежат слова эпиграфа? </a:t>
            </a:r>
            <a:endParaRPr/>
          </a:p>
          <a:p>
            <a:pPr lvl="0">
              <a:defRPr/>
            </a:pPr>
            <a:r>
              <a:rPr lang="ru-RU" sz="1200">
                <a:solidFill>
                  <a:schemeClr val="tx1"/>
                </a:solidFill>
                <a:latin typeface="Calibri"/>
                <a:ea typeface="Arial"/>
                <a:cs typeface="Arial"/>
              </a:rPr>
              <a:t>Что вы знаете об этом писателе? Анатолий Игнатьевич Приставкин во время Великой Отечественной войны остался сиротой: мать умерла от туберкулеза, отец погиб на фронте. Воспитывался в детском доме. Воспоминания об этом нелегком времени нашли</a:t>
            </a:r>
            <a:r>
              <a:rPr lang="ru-RU" sz="1200">
                <a:solidFill>
                  <a:schemeClr val="tx1"/>
                </a:solidFill>
                <a:latin typeface="Calibri"/>
                <a:ea typeface="Arial"/>
                <a:cs typeface="Arial"/>
              </a:rPr>
              <a:t> отражение в </a:t>
            </a:r>
            <a:r>
              <a:rPr lang="ru-RU" sz="1800" b="0" i="0" u="none" strike="noStrike" cap="none" spc="0">
                <a:ln>
                  <a:noFill/>
                </a:ln>
                <a:solidFill>
                  <a:prstClr val="black"/>
                </a:solidFill>
                <a:latin typeface="Century Gothic"/>
                <a:ea typeface="Arial"/>
                <a:cs typeface="Arial"/>
              </a:rPr>
              <a:t>повести «Ночевала тучка золотая», продолжение на следующем слайде. </a:t>
            </a:r>
            <a:r>
              <a:rPr lang="ru-RU" sz="1200">
                <a:solidFill>
                  <a:schemeClr val="tx1"/>
                </a:solidFill>
                <a:latin typeface="Calibri"/>
                <a:ea typeface="Arial"/>
                <a:cs typeface="Arial"/>
              </a:rPr>
              <a:t> </a:t>
            </a:r>
            <a:endParaRPr/>
          </a:p>
          <a:p>
            <a:pPr>
              <a:defRPr/>
            </a:pPr>
            <a:endParaRPr lang="ru-RU"/>
          </a:p>
        </p:txBody>
      </p:sp>
      <p:sp>
        <p:nvSpPr>
          <p:cNvPr id="4" name="Номер слайда 3"/>
          <p:cNvSpPr>
            <a:spLocks noGrp="1"/>
          </p:cNvSpPr>
          <p:nvPr>
            <p:ph type="sldNum" sz="quarter" idx="10"/>
          </p:nvPr>
        </p:nvSpPr>
        <p:spPr bwMode="auto"/>
        <p:txBody>
          <a:bodyPr/>
          <a:lstStyle/>
          <a:p>
            <a:pPr>
              <a:defRPr/>
            </a:pPr>
            <a:fld id="{4A1CB3CD-5F82-4F15-B736-912C3708A295}" type="slidenum">
              <a:rPr lang="ru-RU"/>
              <a:t/>
            </a:fld>
            <a:endParaRPr lang="ru-RU"/>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Образ слайда 1"/>
          <p:cNvSpPr>
            <a:spLocks noChangeAspect="1" noGrp="1" noRot="1"/>
          </p:cNvSpPr>
          <p:nvPr>
            <p:ph type="sldImg"/>
          </p:nvPr>
        </p:nvSpPr>
        <p:spPr bwMode="auto"/>
      </p:sp>
      <p:sp>
        <p:nvSpPr>
          <p:cNvPr id="3" name="Заметки 2"/>
          <p:cNvSpPr>
            <a:spLocks noGrp="1"/>
          </p:cNvSpPr>
          <p:nvPr>
            <p:ph type="body" idx="1"/>
          </p:nvPr>
        </p:nvSpPr>
        <p:spPr bwMode="auto"/>
        <p:txBody>
          <a:bodyPr/>
          <a:lstStyle/>
          <a:p>
            <a:pPr lvl="0">
              <a:defRPr/>
            </a:pPr>
            <a:r>
              <a:rPr lang="ru-RU" sz="1200">
                <a:solidFill>
                  <a:schemeClr val="tx1"/>
                </a:solidFill>
                <a:latin typeface="Calibri"/>
                <a:ea typeface="Arial"/>
                <a:cs typeface="Arial"/>
              </a:rPr>
              <a:t>Кому принадлежат слова эпиграфа? </a:t>
            </a:r>
            <a:endParaRPr/>
          </a:p>
          <a:p>
            <a:pPr lvl="0">
              <a:defRPr/>
            </a:pPr>
            <a:r>
              <a:rPr lang="ru-RU" sz="1200">
                <a:solidFill>
                  <a:schemeClr val="tx1"/>
                </a:solidFill>
                <a:latin typeface="Calibri"/>
                <a:ea typeface="Arial"/>
                <a:cs typeface="Arial"/>
              </a:rPr>
              <a:t>Что вы знаете об этом писателе? Анатолий Игнатьевич Приставкин во время Великой Отечественной войны остался сиротой: мать умерла от туберкулеза, отец погиб на фронте. Воспитывался в детском доме. Воспоминания об этом нелегком времени нашли</a:t>
            </a:r>
            <a:r>
              <a:rPr lang="ru-RU" sz="1200">
                <a:solidFill>
                  <a:schemeClr val="tx1"/>
                </a:solidFill>
                <a:latin typeface="Calibri"/>
                <a:ea typeface="Arial"/>
                <a:cs typeface="Arial"/>
              </a:rPr>
              <a:t> отражение в </a:t>
            </a:r>
            <a:r>
              <a:rPr lang="ru-RU" sz="1800" b="0" i="0" u="none" strike="noStrike" cap="none" spc="0">
                <a:ln>
                  <a:noFill/>
                </a:ln>
                <a:solidFill>
                  <a:prstClr val="black"/>
                </a:solidFill>
                <a:latin typeface="Century Gothic"/>
                <a:ea typeface="Arial"/>
                <a:cs typeface="Arial"/>
              </a:rPr>
              <a:t>повести «Ночевала тучка золотая», продолжение на следующем слайде. </a:t>
            </a:r>
            <a:r>
              <a:rPr lang="ru-RU" sz="1200">
                <a:solidFill>
                  <a:schemeClr val="tx1"/>
                </a:solidFill>
                <a:latin typeface="Calibri"/>
                <a:ea typeface="Arial"/>
                <a:cs typeface="Arial"/>
              </a:rPr>
              <a:t> </a:t>
            </a:r>
            <a:endParaRPr/>
          </a:p>
          <a:p>
            <a:pPr>
              <a:defRPr/>
            </a:pPr>
            <a:endParaRPr lang="ru-RU"/>
          </a:p>
        </p:txBody>
      </p:sp>
      <p:sp>
        <p:nvSpPr>
          <p:cNvPr id="4" name="Номер слайда 3"/>
          <p:cNvSpPr>
            <a:spLocks noGrp="1"/>
          </p:cNvSpPr>
          <p:nvPr>
            <p:ph type="sldNum" sz="quarter" idx="10"/>
          </p:nvPr>
        </p:nvSpPr>
        <p:spPr bwMode="auto"/>
        <p:txBody>
          <a:bodyPr/>
          <a:lstStyle/>
          <a:p>
            <a:pPr>
              <a:defRPr/>
            </a:pPr>
            <a:fld id="{4A1CB3CD-5F82-4F15-B736-912C3708A295}" type="slidenum">
              <a:rPr lang="ru-RU"/>
              <a:t/>
            </a:fld>
            <a:endParaRPr lang="ru-RU"/>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Образ слайда 1"/>
          <p:cNvSpPr>
            <a:spLocks noChangeAspect="1" noGrp="1" noRot="1"/>
          </p:cNvSpPr>
          <p:nvPr>
            <p:ph type="sldImg"/>
          </p:nvPr>
        </p:nvSpPr>
        <p:spPr bwMode="auto"/>
      </p:sp>
      <p:sp>
        <p:nvSpPr>
          <p:cNvPr id="3" name="Заметки 2"/>
          <p:cNvSpPr>
            <a:spLocks noGrp="1"/>
          </p:cNvSpPr>
          <p:nvPr>
            <p:ph type="body" idx="1"/>
          </p:nvPr>
        </p:nvSpPr>
        <p:spPr bwMode="auto"/>
        <p:txBody>
          <a:bodyPr/>
          <a:lstStyle/>
          <a:p>
            <a:pPr lvl="0">
              <a:defRPr/>
            </a:pPr>
            <a:r>
              <a:rPr lang="ru-RU" sz="1200">
                <a:solidFill>
                  <a:schemeClr val="tx1"/>
                </a:solidFill>
                <a:latin typeface="Calibri"/>
                <a:ea typeface="Arial"/>
                <a:cs typeface="Arial"/>
              </a:rPr>
              <a:t>Кому принадлежат слова эпиграфа? </a:t>
            </a:r>
            <a:endParaRPr/>
          </a:p>
          <a:p>
            <a:pPr lvl="0">
              <a:defRPr/>
            </a:pPr>
            <a:r>
              <a:rPr lang="ru-RU" sz="1200">
                <a:solidFill>
                  <a:schemeClr val="tx1"/>
                </a:solidFill>
                <a:latin typeface="Calibri"/>
                <a:ea typeface="Arial"/>
                <a:cs typeface="Arial"/>
              </a:rPr>
              <a:t>Что вы знаете об этом писателе? Анатолий Игнатьевич Приставкин во время Великой Отечественной войны остался сиротой: мать умерла от туберкулеза, отец погиб на фронте. Воспитывался в детском доме. Воспоминания об этом нелегком времени нашли</a:t>
            </a:r>
            <a:r>
              <a:rPr lang="ru-RU" sz="1200">
                <a:solidFill>
                  <a:schemeClr val="tx1"/>
                </a:solidFill>
                <a:latin typeface="Calibri"/>
                <a:ea typeface="Arial"/>
                <a:cs typeface="Arial"/>
              </a:rPr>
              <a:t> отражение в </a:t>
            </a:r>
            <a:r>
              <a:rPr lang="ru-RU" sz="1800" b="0" i="0" u="none" strike="noStrike" cap="none" spc="0">
                <a:ln>
                  <a:noFill/>
                </a:ln>
                <a:solidFill>
                  <a:prstClr val="black"/>
                </a:solidFill>
                <a:latin typeface="Century Gothic"/>
                <a:ea typeface="Arial"/>
                <a:cs typeface="Arial"/>
              </a:rPr>
              <a:t>повести «Ночевала тучка золотая», продолжение на следующем слайде. </a:t>
            </a:r>
            <a:r>
              <a:rPr lang="ru-RU" sz="1200">
                <a:solidFill>
                  <a:schemeClr val="tx1"/>
                </a:solidFill>
                <a:latin typeface="Calibri"/>
                <a:ea typeface="Arial"/>
                <a:cs typeface="Arial"/>
              </a:rPr>
              <a:t> </a:t>
            </a:r>
            <a:endParaRPr/>
          </a:p>
          <a:p>
            <a:pPr>
              <a:defRPr/>
            </a:pPr>
            <a:endParaRPr lang="ru-RU"/>
          </a:p>
        </p:txBody>
      </p:sp>
      <p:sp>
        <p:nvSpPr>
          <p:cNvPr id="4" name="Номер слайда 3"/>
          <p:cNvSpPr>
            <a:spLocks noGrp="1"/>
          </p:cNvSpPr>
          <p:nvPr>
            <p:ph type="sldNum" sz="quarter" idx="10"/>
          </p:nvPr>
        </p:nvSpPr>
        <p:spPr bwMode="auto"/>
        <p:txBody>
          <a:bodyPr/>
          <a:lstStyle/>
          <a:p>
            <a:pPr>
              <a:defRPr/>
            </a:pPr>
            <a:fld id="{4A1CB3CD-5F82-4F15-B736-912C3708A295}" type="slidenum">
              <a:rPr lang="ru-RU"/>
              <a:t/>
            </a:fld>
            <a:endParaRPr lang="ru-RU"/>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Образ слайда 1"/>
          <p:cNvSpPr>
            <a:spLocks noChangeAspect="1" noGrp="1" noRot="1"/>
          </p:cNvSpPr>
          <p:nvPr>
            <p:ph type="sldImg"/>
          </p:nvPr>
        </p:nvSpPr>
        <p:spPr bwMode="auto"/>
      </p:sp>
      <p:sp>
        <p:nvSpPr>
          <p:cNvPr id="3" name="Заметки 2"/>
          <p:cNvSpPr>
            <a:spLocks noGrp="1"/>
          </p:cNvSpPr>
          <p:nvPr>
            <p:ph type="body" idx="1"/>
          </p:nvPr>
        </p:nvSpPr>
        <p:spPr bwMode="auto"/>
        <p:txBody>
          <a:bodyPr/>
          <a:lstStyle/>
          <a:p>
            <a:pPr lvl="0">
              <a:defRPr/>
            </a:pPr>
            <a:r>
              <a:rPr lang="ru-RU" sz="1200">
                <a:solidFill>
                  <a:schemeClr val="tx1"/>
                </a:solidFill>
                <a:latin typeface="Calibri"/>
                <a:ea typeface="Arial"/>
                <a:cs typeface="Arial"/>
              </a:rPr>
              <a:t>Кому принадлежат слова эпиграфа? </a:t>
            </a:r>
            <a:endParaRPr/>
          </a:p>
          <a:p>
            <a:pPr lvl="0">
              <a:defRPr/>
            </a:pPr>
            <a:r>
              <a:rPr lang="ru-RU" sz="1200">
                <a:solidFill>
                  <a:schemeClr val="tx1"/>
                </a:solidFill>
                <a:latin typeface="Calibri"/>
                <a:ea typeface="Arial"/>
                <a:cs typeface="Arial"/>
              </a:rPr>
              <a:t>Что вы знаете об этом писателе? Анатолий Игнатьевич Приставкин во время Великой Отечественной войны остался сиротой: мать умерла от туберкулеза, отец погиб на фронте. Воспитывался в детском доме. Воспоминания об этом нелегком времени нашли</a:t>
            </a:r>
            <a:r>
              <a:rPr lang="ru-RU" sz="1200">
                <a:solidFill>
                  <a:schemeClr val="tx1"/>
                </a:solidFill>
                <a:latin typeface="Calibri"/>
                <a:ea typeface="Arial"/>
                <a:cs typeface="Arial"/>
              </a:rPr>
              <a:t> отражение в </a:t>
            </a:r>
            <a:r>
              <a:rPr lang="ru-RU" sz="1800" b="0" i="0" u="none" strike="noStrike" cap="none" spc="0">
                <a:ln>
                  <a:noFill/>
                </a:ln>
                <a:solidFill>
                  <a:prstClr val="black"/>
                </a:solidFill>
                <a:latin typeface="Century Gothic"/>
                <a:ea typeface="Arial"/>
                <a:cs typeface="Arial"/>
              </a:rPr>
              <a:t>повести «Ночевала тучка золотая», продолжение на следующем слайде. </a:t>
            </a:r>
            <a:r>
              <a:rPr lang="ru-RU" sz="1200">
                <a:solidFill>
                  <a:schemeClr val="tx1"/>
                </a:solidFill>
                <a:latin typeface="Calibri"/>
                <a:ea typeface="Arial"/>
                <a:cs typeface="Arial"/>
              </a:rPr>
              <a:t> </a:t>
            </a:r>
            <a:endParaRPr/>
          </a:p>
          <a:p>
            <a:pPr>
              <a:defRPr/>
            </a:pPr>
            <a:endParaRPr lang="ru-RU"/>
          </a:p>
        </p:txBody>
      </p:sp>
      <p:sp>
        <p:nvSpPr>
          <p:cNvPr id="4" name="Номер слайда 3"/>
          <p:cNvSpPr>
            <a:spLocks noGrp="1"/>
          </p:cNvSpPr>
          <p:nvPr>
            <p:ph type="sldNum" sz="quarter" idx="10"/>
          </p:nvPr>
        </p:nvSpPr>
        <p:spPr bwMode="auto"/>
        <p:txBody>
          <a:bodyPr/>
          <a:lstStyle/>
          <a:p>
            <a:pPr>
              <a:defRPr/>
            </a:pPr>
            <a:fld id="{4A1CB3CD-5F82-4F15-B736-912C3708A295}" type="slidenum">
              <a:rPr lang="ru-RU"/>
              <a:t/>
            </a:fld>
            <a:endParaRPr lang="ru-RU"/>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Образ слайда 1"/>
          <p:cNvSpPr>
            <a:spLocks noChangeAspect="1" noGrp="1" noRot="1"/>
          </p:cNvSpPr>
          <p:nvPr>
            <p:ph type="sldImg"/>
          </p:nvPr>
        </p:nvSpPr>
        <p:spPr bwMode="auto"/>
      </p:sp>
      <p:sp>
        <p:nvSpPr>
          <p:cNvPr id="3" name="Заметки 2"/>
          <p:cNvSpPr>
            <a:spLocks noGrp="1"/>
          </p:cNvSpPr>
          <p:nvPr>
            <p:ph type="body" idx="1"/>
          </p:nvPr>
        </p:nvSpPr>
        <p:spPr bwMode="auto"/>
        <p:txBody>
          <a:bodyPr/>
          <a:lstStyle/>
          <a:p>
            <a:pPr>
              <a:defRPr/>
            </a:pPr>
            <a:r>
              <a:rPr lang="en-US"/>
              <a:t>https://litfond.net/r/113737?p_=21</a:t>
            </a:r>
            <a:endParaRPr lang="ru-RU"/>
          </a:p>
        </p:txBody>
      </p:sp>
      <p:sp>
        <p:nvSpPr>
          <p:cNvPr id="4" name="Номер слайда 3"/>
          <p:cNvSpPr>
            <a:spLocks noGrp="1"/>
          </p:cNvSpPr>
          <p:nvPr>
            <p:ph type="sldNum" sz="quarter" idx="10"/>
          </p:nvPr>
        </p:nvSpPr>
        <p:spPr bwMode="auto"/>
        <p:txBody>
          <a:bodyPr/>
          <a:lstStyle/>
          <a:p>
            <a:pPr>
              <a:defRPr/>
            </a:pPr>
            <a:fld id="{4A1CB3CD-5F82-4F15-B736-912C3708A295}" type="slidenum">
              <a:rPr lang="ru-RU"/>
              <a:t/>
            </a:fld>
            <a:endParaRPr lang="ru-RU"/>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 userDrawn="1">
  <p:cSld name="Титульный слайд">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154955" y="1447800"/>
            <a:ext cx="8825658" cy="3329581"/>
          </a:xfrm>
        </p:spPr>
        <p:txBody>
          <a:bodyPr anchor="b"/>
          <a:lstStyle>
            <a:lvl1pPr>
              <a:defRPr sz="7200"/>
            </a:lvl1pPr>
          </a:lstStyle>
          <a:p>
            <a:pPr>
              <a:defRPr/>
            </a:pPr>
            <a:r>
              <a:rPr lang="ru-RU"/>
              <a:t>Образец заголовка</a:t>
            </a:r>
            <a:endParaRPr lang="en-US"/>
          </a:p>
        </p:txBody>
      </p:sp>
      <p:sp>
        <p:nvSpPr>
          <p:cNvPr id="3" name="Subtitle 2"/>
          <p:cNvSpPr>
            <a:spLocks noGrp="1"/>
          </p:cNvSpPr>
          <p:nvPr>
            <p:ph type="subTitle" idx="1"/>
          </p:nvPr>
        </p:nvSpPr>
        <p:spPr bwMode="auto">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ru-RU"/>
              <a:t>Образец подзаголовка</a:t>
            </a:r>
            <a:endParaRPr lang="en-US"/>
          </a:p>
        </p:txBody>
      </p:sp>
      <p:sp>
        <p:nvSpPr>
          <p:cNvPr id="4" name="Date Placeholder 3"/>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5" name="Footer Placeholder 4"/>
          <p:cNvSpPr>
            <a:spLocks noGrp="1"/>
          </p:cNvSpPr>
          <p:nvPr>
            <p:ph type="ftr" sz="quarter" idx="11"/>
          </p:nvPr>
        </p:nvSpPr>
        <p:spPr bwMode="auto"/>
        <p:txBody>
          <a:bodyPr/>
          <a:lstStyle/>
          <a:p>
            <a:pPr>
              <a:defRPr/>
            </a:pPr>
            <a:endParaRPr lang="ru-RU"/>
          </a:p>
        </p:txBody>
      </p:sp>
      <p:sp>
        <p:nvSpPr>
          <p:cNvPr id="6" name="Slide Number Placeholder 5"/>
          <p:cNvSpPr>
            <a:spLocks noGrp="1"/>
          </p:cNvSpPr>
          <p:nvPr>
            <p:ph type="sldNum" sz="quarter" idx="12"/>
          </p:nvPr>
        </p:nvSpPr>
        <p:spPr bwMode="auto"/>
        <p:txBody>
          <a:bodyPr/>
          <a:lstStyle/>
          <a:p>
            <a:pPr>
              <a:defRPr/>
            </a:pPr>
            <a:fld id="{0FE933A2-6AEB-4D95-9062-BC9E36D96F0C}" type="slidenum">
              <a:rPr lang="ru-RU"/>
              <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Панорамная фотография с подписью">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154956" y="4800587"/>
            <a:ext cx="8825657" cy="566738"/>
          </a:xfrm>
        </p:spPr>
        <p:txBody>
          <a:bodyPr anchor="b">
            <a:normAutofit/>
          </a:bodyPr>
          <a:lstStyle>
            <a:lvl1pPr algn="l">
              <a:defRPr sz="2400" b="0"/>
            </a:lvl1pPr>
          </a:lstStyle>
          <a:p>
            <a:pPr>
              <a:defRPr/>
            </a:pPr>
            <a:r>
              <a:rPr lang="ru-RU"/>
              <a:t>Образец заголовка</a:t>
            </a:r>
            <a:endParaRPr lang="en-US"/>
          </a:p>
        </p:txBody>
      </p:sp>
      <p:sp>
        <p:nvSpPr>
          <p:cNvPr id="3" name="Picture Placeholder 2"/>
          <p:cNvSpPr>
            <a:spLocks noChangeAspect="1" noGrp="1"/>
          </p:cNvSpPr>
          <p:nvPr>
            <p:ph type="pic" idx="1"/>
          </p:nvPr>
        </p:nvSpPr>
        <p:spPr bwMode="auto">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a:defRPr/>
            </a:pPr>
            <a:r>
              <a:rPr lang="ru-RU"/>
              <a:t>Вставка рисунка</a:t>
            </a:r>
            <a:endParaRPr lang="en-US"/>
          </a:p>
        </p:txBody>
      </p:sp>
      <p:sp>
        <p:nvSpPr>
          <p:cNvPr id="4" name="Text Placeholder 3"/>
          <p:cNvSpPr>
            <a:spLocks noGrp="1"/>
          </p:cNvSpPr>
          <p:nvPr>
            <p:ph type="body" sz="half" idx="2"/>
          </p:nvPr>
        </p:nvSpPr>
        <p:spPr bwMode="auto">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5" name="Date Placeholder 4"/>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6" name="Footer Placeholder 5"/>
          <p:cNvSpPr>
            <a:spLocks noGrp="1"/>
          </p:cNvSpPr>
          <p:nvPr>
            <p:ph type="ftr" sz="quarter" idx="11"/>
          </p:nvPr>
        </p:nvSpPr>
        <p:spPr bwMode="auto"/>
        <p:txBody>
          <a:bodyPr/>
          <a:lstStyle/>
          <a:p>
            <a:pPr>
              <a:defRPr/>
            </a:pPr>
            <a:endParaRPr lang="ru-RU"/>
          </a:p>
        </p:txBody>
      </p:sp>
      <p:sp>
        <p:nvSpPr>
          <p:cNvPr id="7" name="Slide Number Placeholder 6"/>
          <p:cNvSpPr>
            <a:spLocks noGrp="1"/>
          </p:cNvSpPr>
          <p:nvPr>
            <p:ph type="sldNum" sz="quarter" idx="12"/>
          </p:nvPr>
        </p:nvSpPr>
        <p:spPr bwMode="auto"/>
        <p:txBody>
          <a:bodyPr/>
          <a:lstStyle/>
          <a:p>
            <a:pPr>
              <a:defRPr/>
            </a:pPr>
            <a:fld id="{0FE933A2-6AEB-4D95-9062-BC9E36D96F0C}" type="slidenum">
              <a:rPr lang="ru-RU"/>
              <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Заголовок и подпись">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154954" y="1447800"/>
            <a:ext cx="8825659" cy="1981200"/>
          </a:xfrm>
        </p:spPr>
        <p:txBody>
          <a:bodyPr/>
          <a:lstStyle>
            <a:lvl1pPr>
              <a:defRPr sz="4800"/>
            </a:lvl1pPr>
          </a:lstStyle>
          <a:p>
            <a:pPr>
              <a:defRPr/>
            </a:pPr>
            <a:r>
              <a:rPr lang="ru-RU"/>
              <a:t>Образец заголовка</a:t>
            </a:r>
            <a:endParaRPr lang="en-US"/>
          </a:p>
        </p:txBody>
      </p:sp>
      <p:sp>
        <p:nvSpPr>
          <p:cNvPr id="8" name="Text Placeholder 3"/>
          <p:cNvSpPr>
            <a:spLocks noGrp="1"/>
          </p:cNvSpPr>
          <p:nvPr>
            <p:ph type="body" sz="half" idx="2"/>
          </p:nvPr>
        </p:nvSpPr>
        <p:spPr bwMode="auto">
          <a:xfrm>
            <a:off x="1154954" y="3657600"/>
            <a:ext cx="8825659" cy="236219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4" name="Date Placeholder 3"/>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5" name="Footer Placeholder 4"/>
          <p:cNvSpPr>
            <a:spLocks noGrp="1"/>
          </p:cNvSpPr>
          <p:nvPr>
            <p:ph type="ftr" sz="quarter" idx="11"/>
          </p:nvPr>
        </p:nvSpPr>
        <p:spPr bwMode="auto"/>
        <p:txBody>
          <a:bodyPr/>
          <a:lstStyle/>
          <a:p>
            <a:pPr>
              <a:defRPr/>
            </a:pPr>
            <a:endParaRPr lang="ru-RU"/>
          </a:p>
        </p:txBody>
      </p:sp>
      <p:sp>
        <p:nvSpPr>
          <p:cNvPr id="6" name="Slide Number Placeholder 5"/>
          <p:cNvSpPr>
            <a:spLocks noGrp="1"/>
          </p:cNvSpPr>
          <p:nvPr>
            <p:ph type="sldNum" sz="quarter" idx="12"/>
          </p:nvPr>
        </p:nvSpPr>
        <p:spPr bwMode="auto"/>
        <p:txBody>
          <a:bodyPr/>
          <a:lstStyle/>
          <a:p>
            <a:pPr>
              <a:defRPr/>
            </a:pPr>
            <a:fld id="{0FE933A2-6AEB-4D95-9062-BC9E36D96F0C}" type="slidenum">
              <a:rPr lang="ru-RU"/>
              <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Цитата с подписью">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574801" y="1447800"/>
            <a:ext cx="7999315" cy="2323374"/>
          </a:xfrm>
        </p:spPr>
        <p:txBody>
          <a:bodyPr/>
          <a:lstStyle>
            <a:lvl1pPr>
              <a:defRPr sz="4800"/>
            </a:lvl1pPr>
          </a:lstStyle>
          <a:p>
            <a:pPr>
              <a:defRPr/>
            </a:pPr>
            <a:r>
              <a:rPr lang="ru-RU"/>
              <a:t>Образец заголовка</a:t>
            </a:r>
            <a:endParaRPr lang="en-US"/>
          </a:p>
        </p:txBody>
      </p:sp>
      <p:sp>
        <p:nvSpPr>
          <p:cNvPr id="14" name="Text Placeholder 3"/>
          <p:cNvSpPr>
            <a:spLocks noGrp="1"/>
          </p:cNvSpPr>
          <p:nvPr>
            <p:ph type="body" sz="half" idx="13"/>
          </p:nvPr>
        </p:nvSpPr>
        <p:spPr bwMode="auto">
          <a:xfrm>
            <a:off x="1930400" y="3771174"/>
            <a:ext cx="7385828" cy="342174"/>
          </a:xfrm>
        </p:spPr>
        <p:txBody>
          <a:bodyPr anchor="t">
            <a:normAutofit/>
          </a:bodyPr>
          <a:lstStyle>
            <a:lvl1pPr marL="0" indent="0">
              <a:buNone/>
              <a:defRPr lang="en-US" sz="1400" b="0" i="0" cap="small">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10" name="Text Placeholder 3"/>
          <p:cNvSpPr>
            <a:spLocks noGrp="1"/>
          </p:cNvSpPr>
          <p:nvPr>
            <p:ph type="body" sz="half" idx="2"/>
          </p:nvPr>
        </p:nvSpPr>
        <p:spPr bwMode="auto">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4" name="Date Placeholder 3"/>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5" name="Footer Placeholder 4"/>
          <p:cNvSpPr>
            <a:spLocks noGrp="1"/>
          </p:cNvSpPr>
          <p:nvPr>
            <p:ph type="ftr" sz="quarter" idx="11"/>
          </p:nvPr>
        </p:nvSpPr>
        <p:spPr bwMode="auto"/>
        <p:txBody>
          <a:bodyPr/>
          <a:lstStyle/>
          <a:p>
            <a:pPr>
              <a:defRPr/>
            </a:pPr>
            <a:endParaRPr lang="ru-RU"/>
          </a:p>
        </p:txBody>
      </p:sp>
      <p:sp>
        <p:nvSpPr>
          <p:cNvPr id="6" name="Slide Number Placeholder 5"/>
          <p:cNvSpPr>
            <a:spLocks noGrp="1"/>
          </p:cNvSpPr>
          <p:nvPr>
            <p:ph type="sldNum" sz="quarter" idx="12"/>
          </p:nvPr>
        </p:nvSpPr>
        <p:spPr bwMode="auto"/>
        <p:txBody>
          <a:bodyPr/>
          <a:lstStyle/>
          <a:p>
            <a:pPr>
              <a:defRPr/>
            </a:pPr>
            <a:fld id="{0FE933A2-6AEB-4D95-9062-BC9E36D96F0C}" type="slidenum">
              <a:rPr lang="ru-RU"/>
              <a:t/>
            </a:fld>
            <a:endParaRPr lang="ru-RU"/>
          </a:p>
        </p:txBody>
      </p:sp>
      <p:sp>
        <p:nvSpPr>
          <p:cNvPr id="11" name="TextBox 10"/>
          <p:cNvSpPr txBox="1"/>
          <p:nvPr/>
        </p:nvSpPr>
        <p:spPr bwMode="auto">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defRPr/>
            </a:pPr>
            <a:r>
              <a:rPr lang="en-US"/>
              <a:t>“</a:t>
            </a:r>
            <a:endParaRPr/>
          </a:p>
        </p:txBody>
      </p:sp>
      <p:sp>
        <p:nvSpPr>
          <p:cNvPr id="13" name="TextBox 12"/>
          <p:cNvSpPr txBox="1"/>
          <p:nvPr/>
        </p:nvSpPr>
        <p:spPr bwMode="auto">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defRPr/>
            </a:pPr>
            <a:r>
              <a:rPr lang="en-US"/>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Карточка имени">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154954" y="3124201"/>
            <a:ext cx="8825659" cy="1653180"/>
          </a:xfrm>
        </p:spPr>
        <p:txBody>
          <a:bodyPr anchor="b"/>
          <a:lstStyle>
            <a:lvl1pPr algn="l">
              <a:defRPr sz="4000" b="0" cap="none"/>
            </a:lvl1pPr>
          </a:lstStyle>
          <a:p>
            <a:pPr>
              <a:defRPr/>
            </a:pPr>
            <a:r>
              <a:rPr lang="ru-RU"/>
              <a:t>Образец заголовка</a:t>
            </a:r>
            <a:endParaRPr lang="en-US"/>
          </a:p>
        </p:txBody>
      </p:sp>
      <p:sp>
        <p:nvSpPr>
          <p:cNvPr id="3" name="Text Placeholder 2"/>
          <p:cNvSpPr>
            <a:spLocks noGrp="1"/>
          </p:cNvSpPr>
          <p:nvPr>
            <p:ph type="body" idx="1"/>
          </p:nvPr>
        </p:nvSpPr>
        <p:spPr bwMode="auto">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ru-RU"/>
              <a:t>Образец текста</a:t>
            </a:r>
            <a:endParaRPr/>
          </a:p>
        </p:txBody>
      </p:sp>
      <p:sp>
        <p:nvSpPr>
          <p:cNvPr id="4" name="Date Placeholder 3"/>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5" name="Footer Placeholder 4"/>
          <p:cNvSpPr>
            <a:spLocks noGrp="1"/>
          </p:cNvSpPr>
          <p:nvPr>
            <p:ph type="ftr" sz="quarter" idx="11"/>
          </p:nvPr>
        </p:nvSpPr>
        <p:spPr bwMode="auto"/>
        <p:txBody>
          <a:bodyPr/>
          <a:lstStyle/>
          <a:p>
            <a:pPr>
              <a:defRPr/>
            </a:pPr>
            <a:endParaRPr lang="ru-RU"/>
          </a:p>
        </p:txBody>
      </p:sp>
      <p:sp>
        <p:nvSpPr>
          <p:cNvPr id="6" name="Slide Number Placeholder 5"/>
          <p:cNvSpPr>
            <a:spLocks noGrp="1"/>
          </p:cNvSpPr>
          <p:nvPr>
            <p:ph type="sldNum" sz="quarter" idx="12"/>
          </p:nvPr>
        </p:nvSpPr>
        <p:spPr bwMode="auto"/>
        <p:txBody>
          <a:bodyPr/>
          <a:lstStyle/>
          <a:p>
            <a:pPr>
              <a:defRPr/>
            </a:pPr>
            <a:fld id="{0FE933A2-6AEB-4D95-9062-BC9E36D96F0C}" type="slidenum">
              <a:rPr lang="ru-RU"/>
              <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Три колонки">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lvl1pPr>
              <a:defRPr sz="4200"/>
            </a:lvl1pPr>
          </a:lstStyle>
          <a:p>
            <a:pPr>
              <a:defRPr/>
            </a:pPr>
            <a:r>
              <a:rPr lang="ru-RU"/>
              <a:t>Образец заголовка</a:t>
            </a:r>
            <a:endParaRPr lang="en-US"/>
          </a:p>
        </p:txBody>
      </p:sp>
      <p:sp>
        <p:nvSpPr>
          <p:cNvPr id="3" name="Text Placeholder 2"/>
          <p:cNvSpPr>
            <a:spLocks noGrp="1"/>
          </p:cNvSpPr>
          <p:nvPr>
            <p:ph type="body" idx="1"/>
          </p:nvPr>
        </p:nvSpPr>
        <p:spPr bwMode="auto">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16" name="Text Placeholder 3"/>
          <p:cNvSpPr>
            <a:spLocks noGrp="1"/>
          </p:cNvSpPr>
          <p:nvPr>
            <p:ph type="body" sz="half" idx="15"/>
          </p:nvPr>
        </p:nvSpPr>
        <p:spPr bwMode="auto">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5" name="Text Placeholder 4"/>
          <p:cNvSpPr>
            <a:spLocks noGrp="1"/>
          </p:cNvSpPr>
          <p:nvPr>
            <p:ph type="body" sz="quarter" idx="3"/>
          </p:nvPr>
        </p:nvSpPr>
        <p:spPr bwMode="auto">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19" name="Text Placeholder 3"/>
          <p:cNvSpPr>
            <a:spLocks noGrp="1"/>
          </p:cNvSpPr>
          <p:nvPr>
            <p:ph type="body" sz="half" idx="16"/>
          </p:nvPr>
        </p:nvSpPr>
        <p:spPr bwMode="auto">
          <a:xfrm>
            <a:off x="3873106" y="2667000"/>
            <a:ext cx="294679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14" name="Text Placeholder 4"/>
          <p:cNvSpPr>
            <a:spLocks noGrp="1"/>
          </p:cNvSpPr>
          <p:nvPr>
            <p:ph type="body" sz="quarter" idx="13"/>
          </p:nvPr>
        </p:nvSpPr>
        <p:spPr bwMode="auto">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20" name="Text Placeholder 3"/>
          <p:cNvSpPr>
            <a:spLocks noGrp="1"/>
          </p:cNvSpPr>
          <p:nvPr>
            <p:ph type="body" sz="half" idx="17"/>
          </p:nvPr>
        </p:nvSpPr>
        <p:spPr bwMode="auto">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cxnSp>
        <p:nvCxnSpPr>
          <p:cNvPr id="17" name="Straight Connector 16"/>
          <p:cNvCxnSpPr>
            <a:cxnSpLocks/>
          </p:cNvCxnSpPr>
          <p:nvPr/>
        </p:nvCxnSpPr>
        <p:spPr bwMode="auto">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p:cNvCxnSpPr>
          <p:nvPr/>
        </p:nvCxnSpPr>
        <p:spPr bwMode="auto">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4" name="Footer Placeholder 4"/>
          <p:cNvSpPr>
            <a:spLocks noGrp="1"/>
          </p:cNvSpPr>
          <p:nvPr>
            <p:ph type="ftr" sz="quarter" idx="11"/>
          </p:nvPr>
        </p:nvSpPr>
        <p:spPr bwMode="auto"/>
        <p:txBody>
          <a:bodyPr/>
          <a:lstStyle/>
          <a:p>
            <a:pPr>
              <a:defRPr/>
            </a:pPr>
            <a:endParaRPr lang="ru-RU"/>
          </a:p>
        </p:txBody>
      </p:sp>
      <p:sp>
        <p:nvSpPr>
          <p:cNvPr id="6" name="Slide Number Placeholder 5"/>
          <p:cNvSpPr>
            <a:spLocks noGrp="1"/>
          </p:cNvSpPr>
          <p:nvPr>
            <p:ph type="sldNum" sz="quarter" idx="12"/>
          </p:nvPr>
        </p:nvSpPr>
        <p:spPr bwMode="auto"/>
        <p:txBody>
          <a:bodyPr/>
          <a:lstStyle/>
          <a:p>
            <a:pPr>
              <a:defRPr/>
            </a:pPr>
            <a:fld id="{0FE933A2-6AEB-4D95-9062-BC9E36D96F0C}" type="slidenum">
              <a:rPr lang="ru-RU"/>
              <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Столбец с тремя рисунками">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lvl1pPr>
              <a:defRPr sz="4200"/>
            </a:lvl1pPr>
          </a:lstStyle>
          <a:p>
            <a:pPr>
              <a:defRPr/>
            </a:pPr>
            <a:r>
              <a:rPr lang="ru-RU"/>
              <a:t>Образец заголовка</a:t>
            </a:r>
            <a:endParaRPr lang="en-US"/>
          </a:p>
        </p:txBody>
      </p:sp>
      <p:sp>
        <p:nvSpPr>
          <p:cNvPr id="3" name="Text Placeholder 2"/>
          <p:cNvSpPr>
            <a:spLocks noGrp="1"/>
          </p:cNvSpPr>
          <p:nvPr>
            <p:ph type="body" idx="1"/>
          </p:nvPr>
        </p:nvSpPr>
        <p:spPr bwMode="auto">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29" name="Picture Placeholder 2"/>
          <p:cNvSpPr>
            <a:spLocks noChangeAspect="1" noGrp="1"/>
          </p:cNvSpPr>
          <p:nvPr>
            <p:ph type="pic" idx="15"/>
          </p:nvPr>
        </p:nvSpPr>
        <p:spPr bwMode="auto">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a:defRPr/>
            </a:pPr>
            <a:r>
              <a:rPr lang="ru-RU"/>
              <a:t>Вставка рисунка</a:t>
            </a:r>
            <a:endParaRPr lang="en-US"/>
          </a:p>
        </p:txBody>
      </p:sp>
      <p:sp>
        <p:nvSpPr>
          <p:cNvPr id="22" name="Text Placeholder 3"/>
          <p:cNvSpPr>
            <a:spLocks noGrp="1"/>
          </p:cNvSpPr>
          <p:nvPr>
            <p:ph type="body" sz="half" idx="18"/>
          </p:nvPr>
        </p:nvSpPr>
        <p:spPr bwMode="auto">
          <a:xfrm>
            <a:off x="652463" y="4827211"/>
            <a:ext cx="2940050" cy="65918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5" name="Text Placeholder 4"/>
          <p:cNvSpPr>
            <a:spLocks noGrp="1"/>
          </p:cNvSpPr>
          <p:nvPr>
            <p:ph type="body" sz="quarter" idx="3"/>
          </p:nvPr>
        </p:nvSpPr>
        <p:spPr bwMode="auto">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30" name="Picture Placeholder 2"/>
          <p:cNvSpPr>
            <a:spLocks noChangeAspect="1" noGrp="1"/>
          </p:cNvSpPr>
          <p:nvPr>
            <p:ph type="pic" idx="21"/>
          </p:nvPr>
        </p:nvSpPr>
        <p:spPr bwMode="auto">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a:defRPr/>
            </a:pPr>
            <a:r>
              <a:rPr lang="ru-RU"/>
              <a:t>Вставка рисунка</a:t>
            </a:r>
            <a:endParaRPr lang="en-US"/>
          </a:p>
        </p:txBody>
      </p:sp>
      <p:sp>
        <p:nvSpPr>
          <p:cNvPr id="23" name="Text Placeholder 3"/>
          <p:cNvSpPr>
            <a:spLocks noGrp="1"/>
          </p:cNvSpPr>
          <p:nvPr>
            <p:ph type="body" sz="half" idx="19"/>
          </p:nvPr>
        </p:nvSpPr>
        <p:spPr bwMode="auto">
          <a:xfrm>
            <a:off x="3888022" y="4827210"/>
            <a:ext cx="2934406" cy="65918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14" name="Text Placeholder 4"/>
          <p:cNvSpPr>
            <a:spLocks noGrp="1"/>
          </p:cNvSpPr>
          <p:nvPr>
            <p:ph type="body" sz="quarter" idx="13"/>
          </p:nvPr>
        </p:nvSpPr>
        <p:spPr bwMode="auto">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31" name="Picture Placeholder 2"/>
          <p:cNvSpPr>
            <a:spLocks noChangeAspect="1" noGrp="1"/>
          </p:cNvSpPr>
          <p:nvPr>
            <p:ph type="pic" idx="22"/>
          </p:nvPr>
        </p:nvSpPr>
        <p:spPr bwMode="auto">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a:defRPr/>
            </a:pPr>
            <a:r>
              <a:rPr lang="ru-RU"/>
              <a:t>Вставка рисунка</a:t>
            </a:r>
            <a:endParaRPr lang="en-US"/>
          </a:p>
        </p:txBody>
      </p:sp>
      <p:sp>
        <p:nvSpPr>
          <p:cNvPr id="24" name="Text Placeholder 3"/>
          <p:cNvSpPr>
            <a:spLocks noGrp="1"/>
          </p:cNvSpPr>
          <p:nvPr>
            <p:ph type="body" sz="half" idx="20"/>
          </p:nvPr>
        </p:nvSpPr>
        <p:spPr bwMode="auto">
          <a:xfrm>
            <a:off x="7124575" y="4827208"/>
            <a:ext cx="2935997" cy="65918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cxnSp>
        <p:nvCxnSpPr>
          <p:cNvPr id="17" name="Straight Connector 16"/>
          <p:cNvCxnSpPr>
            <a:cxnSpLocks/>
          </p:cNvCxnSpPr>
          <p:nvPr/>
        </p:nvCxnSpPr>
        <p:spPr bwMode="auto">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p:cNvCxnSpPr>
          <p:nvPr/>
        </p:nvCxnSpPr>
        <p:spPr bwMode="auto">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4" name="Footer Placeholder 4"/>
          <p:cNvSpPr>
            <a:spLocks noGrp="1"/>
          </p:cNvSpPr>
          <p:nvPr>
            <p:ph type="ftr" sz="quarter" idx="11"/>
          </p:nvPr>
        </p:nvSpPr>
        <p:spPr bwMode="auto"/>
        <p:txBody>
          <a:bodyPr/>
          <a:lstStyle/>
          <a:p>
            <a:pPr>
              <a:defRPr/>
            </a:pPr>
            <a:endParaRPr lang="ru-RU"/>
          </a:p>
        </p:txBody>
      </p:sp>
      <p:sp>
        <p:nvSpPr>
          <p:cNvPr id="6" name="Slide Number Placeholder 5"/>
          <p:cNvSpPr>
            <a:spLocks noGrp="1"/>
          </p:cNvSpPr>
          <p:nvPr>
            <p:ph type="sldNum" sz="quarter" idx="12"/>
          </p:nvPr>
        </p:nvSpPr>
        <p:spPr bwMode="auto"/>
        <p:txBody>
          <a:bodyPr/>
          <a:lstStyle/>
          <a:p>
            <a:pPr>
              <a:defRPr/>
            </a:pPr>
            <a:fld id="{0FE933A2-6AEB-4D95-9062-BC9E36D96F0C}" type="slidenum">
              <a:rPr lang="ru-RU"/>
              <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x" userDrawn="1">
  <p:cSld name="Заголовок и вертикальный текст">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ru-RU"/>
              <a:t>Образец заголовка</a:t>
            </a:r>
            <a:endParaRPr lang="en-US"/>
          </a:p>
        </p:txBody>
      </p:sp>
      <p:sp>
        <p:nvSpPr>
          <p:cNvPr id="3" name="Vertical Text Placeholder 2"/>
          <p:cNvSpPr>
            <a:spLocks noGrp="1"/>
          </p:cNvSpPr>
          <p:nvPr>
            <p:ph type="body" orient="vert" idx="1"/>
          </p:nvPr>
        </p:nvSpPr>
        <p:spPr bwMode="auto"/>
        <p:txBody>
          <a:bodyPr vert="eaVert" anchor="t" anchorCtr="0"/>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4" name="Date Placeholder 3"/>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5" name="Footer Placeholder 4"/>
          <p:cNvSpPr>
            <a:spLocks noGrp="1"/>
          </p:cNvSpPr>
          <p:nvPr>
            <p:ph type="ftr" sz="quarter" idx="11"/>
          </p:nvPr>
        </p:nvSpPr>
        <p:spPr bwMode="auto"/>
        <p:txBody>
          <a:bodyPr/>
          <a:lstStyle/>
          <a:p>
            <a:pPr>
              <a:defRPr/>
            </a:pPr>
            <a:endParaRPr lang="ru-RU"/>
          </a:p>
        </p:txBody>
      </p:sp>
      <p:sp>
        <p:nvSpPr>
          <p:cNvPr id="6" name="Slide Number Placeholder 5"/>
          <p:cNvSpPr>
            <a:spLocks noGrp="1"/>
          </p:cNvSpPr>
          <p:nvPr>
            <p:ph type="sldNum" sz="quarter" idx="12"/>
          </p:nvPr>
        </p:nvSpPr>
        <p:spPr bwMode="auto"/>
        <p:txBody>
          <a:bodyPr/>
          <a:lstStyle/>
          <a:p>
            <a:pPr>
              <a:defRPr/>
            </a:pPr>
            <a:fld id="{0FE933A2-6AEB-4D95-9062-BC9E36D96F0C}" type="slidenum">
              <a:rPr lang="ru-RU"/>
              <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itleAndTx" userDrawn="1">
  <p:cSld name="Вертикальный заголовок и текст">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8304212" y="430213"/>
            <a:ext cx="1752601" cy="5826125"/>
          </a:xfrm>
        </p:spPr>
        <p:txBody>
          <a:bodyPr vert="eaVert" anchor="b" anchorCtr="0"/>
          <a:lstStyle/>
          <a:p>
            <a:pPr>
              <a:defRPr/>
            </a:pPr>
            <a:r>
              <a:rPr lang="ru-RU"/>
              <a:t>Образец заголовка</a:t>
            </a:r>
            <a:endParaRPr lang="en-US"/>
          </a:p>
        </p:txBody>
      </p:sp>
      <p:sp>
        <p:nvSpPr>
          <p:cNvPr id="3" name="Vertical Text Placeholder 2"/>
          <p:cNvSpPr>
            <a:spLocks noGrp="1"/>
          </p:cNvSpPr>
          <p:nvPr>
            <p:ph type="body" orient="vert" idx="1"/>
          </p:nvPr>
        </p:nvSpPr>
        <p:spPr bwMode="auto">
          <a:xfrm>
            <a:off x="652463" y="887414"/>
            <a:ext cx="7423149" cy="5368924"/>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4" name="Date Placeholder 3"/>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5" name="Footer Placeholder 4"/>
          <p:cNvSpPr>
            <a:spLocks noGrp="1"/>
          </p:cNvSpPr>
          <p:nvPr>
            <p:ph type="ftr" sz="quarter" idx="11"/>
          </p:nvPr>
        </p:nvSpPr>
        <p:spPr bwMode="auto"/>
        <p:txBody>
          <a:bodyPr/>
          <a:lstStyle/>
          <a:p>
            <a:pPr>
              <a:defRPr/>
            </a:pPr>
            <a:endParaRPr lang="ru-RU"/>
          </a:p>
        </p:txBody>
      </p:sp>
      <p:sp>
        <p:nvSpPr>
          <p:cNvPr id="6" name="Slide Number Placeholder 5"/>
          <p:cNvSpPr>
            <a:spLocks noGrp="1"/>
          </p:cNvSpPr>
          <p:nvPr>
            <p:ph type="sldNum" sz="quarter" idx="12"/>
          </p:nvPr>
        </p:nvSpPr>
        <p:spPr bwMode="auto"/>
        <p:txBody>
          <a:bodyPr/>
          <a:lstStyle/>
          <a:p>
            <a:pPr>
              <a:defRPr/>
            </a:pPr>
            <a:fld id="{0FE933A2-6AEB-4D95-9062-BC9E36D96F0C}" type="slidenum">
              <a:rPr lang="ru-RU"/>
              <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Заголовок и объект">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ru-RU"/>
              <a:t>Образец заголовка</a:t>
            </a:r>
            <a:endParaRPr lang="en-US"/>
          </a:p>
        </p:txBody>
      </p:sp>
      <p:sp>
        <p:nvSpPr>
          <p:cNvPr id="3" name="Content Placeholder 2"/>
          <p:cNvSpPr>
            <a:spLocks noGrp="1"/>
          </p:cNvSpPr>
          <p:nvPr>
            <p:ph idx="1"/>
          </p:nvPr>
        </p:nvSpPr>
        <p:spPr bwMode="auto"/>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7" name="Date Placeholder 6"/>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5" name="Footer Placeholder 4"/>
          <p:cNvSpPr>
            <a:spLocks noGrp="1"/>
          </p:cNvSpPr>
          <p:nvPr>
            <p:ph type="ftr" sz="quarter" idx="11"/>
          </p:nvPr>
        </p:nvSpPr>
        <p:spPr bwMode="auto"/>
        <p:txBody>
          <a:bodyPr/>
          <a:lstStyle/>
          <a:p>
            <a:pPr>
              <a:defRPr/>
            </a:pPr>
            <a:endParaRPr lang="ru-RU"/>
          </a:p>
        </p:txBody>
      </p:sp>
      <p:sp>
        <p:nvSpPr>
          <p:cNvPr id="6" name="Slide Number Placeholder 5"/>
          <p:cNvSpPr>
            <a:spLocks noGrp="1"/>
          </p:cNvSpPr>
          <p:nvPr>
            <p:ph type="sldNum" sz="quarter" idx="12"/>
          </p:nvPr>
        </p:nvSpPr>
        <p:spPr bwMode="auto"/>
        <p:txBody>
          <a:bodyPr/>
          <a:lstStyle/>
          <a:p>
            <a:pPr>
              <a:defRPr/>
            </a:pPr>
            <a:fld id="{0FE933A2-6AEB-4D95-9062-BC9E36D96F0C}" type="slidenum">
              <a:rPr lang="ru-RU"/>
              <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secHead" userDrawn="1">
  <p:cSld name="Заголовок раздела">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154956" y="2861733"/>
            <a:ext cx="8825657" cy="1915647"/>
          </a:xfrm>
        </p:spPr>
        <p:txBody>
          <a:bodyPr anchor="b"/>
          <a:lstStyle>
            <a:lvl1pPr algn="l">
              <a:defRPr sz="4000" b="0" cap="none"/>
            </a:lvl1pPr>
          </a:lstStyle>
          <a:p>
            <a:pPr>
              <a:defRPr/>
            </a:pPr>
            <a:r>
              <a:rPr lang="ru-RU"/>
              <a:t>Образец заголовка</a:t>
            </a:r>
            <a:endParaRPr lang="en-US"/>
          </a:p>
        </p:txBody>
      </p:sp>
      <p:sp>
        <p:nvSpPr>
          <p:cNvPr id="3" name="Text Placeholder 2"/>
          <p:cNvSpPr>
            <a:spLocks noGrp="1"/>
          </p:cNvSpPr>
          <p:nvPr>
            <p:ph type="body" idx="1"/>
          </p:nvPr>
        </p:nvSpPr>
        <p:spPr bwMode="auto">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ru-RU"/>
              <a:t>Образец текста</a:t>
            </a:r>
            <a:endParaRPr/>
          </a:p>
        </p:txBody>
      </p:sp>
      <p:sp>
        <p:nvSpPr>
          <p:cNvPr id="4" name="Date Placeholder 3"/>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5" name="Footer Placeholder 4"/>
          <p:cNvSpPr>
            <a:spLocks noGrp="1"/>
          </p:cNvSpPr>
          <p:nvPr>
            <p:ph type="ftr" sz="quarter" idx="11"/>
          </p:nvPr>
        </p:nvSpPr>
        <p:spPr bwMode="auto"/>
        <p:txBody>
          <a:bodyPr/>
          <a:lstStyle/>
          <a:p>
            <a:pPr>
              <a:defRPr/>
            </a:pPr>
            <a:endParaRPr lang="ru-RU"/>
          </a:p>
        </p:txBody>
      </p:sp>
      <p:sp>
        <p:nvSpPr>
          <p:cNvPr id="6" name="Slide Number Placeholder 5"/>
          <p:cNvSpPr>
            <a:spLocks noGrp="1"/>
          </p:cNvSpPr>
          <p:nvPr>
            <p:ph type="sldNum" sz="quarter" idx="12"/>
          </p:nvPr>
        </p:nvSpPr>
        <p:spPr bwMode="auto"/>
        <p:txBody>
          <a:bodyPr/>
          <a:lstStyle/>
          <a:p>
            <a:pPr>
              <a:defRPr/>
            </a:pPr>
            <a:fld id="{0FE933A2-6AEB-4D95-9062-BC9E36D96F0C}" type="slidenum">
              <a:rPr lang="ru-RU"/>
              <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Obj" userDrawn="1">
  <p:cSld name="Два объекта">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ru-RU"/>
              <a:t>Образец заголовка</a:t>
            </a:r>
            <a:endParaRPr lang="en-US"/>
          </a:p>
        </p:txBody>
      </p:sp>
      <p:sp>
        <p:nvSpPr>
          <p:cNvPr id="3" name="Content Placeholder 2"/>
          <p:cNvSpPr>
            <a:spLocks noGrp="1"/>
          </p:cNvSpPr>
          <p:nvPr>
            <p:ph sz="half" idx="1"/>
          </p:nvPr>
        </p:nvSpPr>
        <p:spPr bwMode="auto">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4" name="Content Placeholder 3"/>
          <p:cNvSpPr>
            <a:spLocks noGrp="1"/>
          </p:cNvSpPr>
          <p:nvPr>
            <p:ph sz="half" idx="2"/>
          </p:nvPr>
        </p:nvSpPr>
        <p:spPr bwMode="auto">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5" name="Date Placeholder 4"/>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6" name="Footer Placeholder 5"/>
          <p:cNvSpPr>
            <a:spLocks noGrp="1"/>
          </p:cNvSpPr>
          <p:nvPr>
            <p:ph type="ftr" sz="quarter" idx="11"/>
          </p:nvPr>
        </p:nvSpPr>
        <p:spPr bwMode="auto"/>
        <p:txBody>
          <a:bodyPr/>
          <a:lstStyle/>
          <a:p>
            <a:pPr>
              <a:defRPr/>
            </a:pPr>
            <a:endParaRPr lang="ru-RU"/>
          </a:p>
        </p:txBody>
      </p:sp>
      <p:sp>
        <p:nvSpPr>
          <p:cNvPr id="7" name="Slide Number Placeholder 6"/>
          <p:cNvSpPr>
            <a:spLocks noGrp="1"/>
          </p:cNvSpPr>
          <p:nvPr>
            <p:ph type="sldNum" sz="quarter" idx="12"/>
          </p:nvPr>
        </p:nvSpPr>
        <p:spPr bwMode="auto"/>
        <p:txBody>
          <a:bodyPr/>
          <a:lstStyle/>
          <a:p>
            <a:pPr>
              <a:defRPr/>
            </a:pPr>
            <a:fld id="{0FE933A2-6AEB-4D95-9062-BC9E36D96F0C}" type="slidenum">
              <a:rPr lang="ru-RU"/>
              <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Сравнение">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lvl1pPr>
              <a:defRPr/>
            </a:lvl1pPr>
          </a:lstStyle>
          <a:p>
            <a:pPr>
              <a:defRPr/>
            </a:pPr>
            <a:r>
              <a:rPr lang="ru-RU"/>
              <a:t>Образец заголовка</a:t>
            </a:r>
            <a:endParaRPr lang="en-US"/>
          </a:p>
        </p:txBody>
      </p:sp>
      <p:sp>
        <p:nvSpPr>
          <p:cNvPr id="3" name="Text Placeholder 2"/>
          <p:cNvSpPr>
            <a:spLocks noGrp="1"/>
          </p:cNvSpPr>
          <p:nvPr>
            <p:ph type="body" idx="1"/>
          </p:nvPr>
        </p:nvSpPr>
        <p:spPr bwMode="auto">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4" name="Content Placeholder 3"/>
          <p:cNvSpPr>
            <a:spLocks noGrp="1"/>
          </p:cNvSpPr>
          <p:nvPr>
            <p:ph sz="half" idx="2"/>
          </p:nvPr>
        </p:nvSpPr>
        <p:spPr bwMode="auto">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5" name="Text Placeholder 4"/>
          <p:cNvSpPr>
            <a:spLocks noGrp="1"/>
          </p:cNvSpPr>
          <p:nvPr>
            <p:ph type="body" sz="quarter" idx="3"/>
          </p:nvPr>
        </p:nvSpPr>
        <p:spPr bwMode="auto">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6" name="Content Placeholder 5"/>
          <p:cNvSpPr>
            <a:spLocks noGrp="1"/>
          </p:cNvSpPr>
          <p:nvPr>
            <p:ph sz="quarter" idx="4"/>
          </p:nvPr>
        </p:nvSpPr>
        <p:spPr bwMode="auto">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7" name="Date Placeholder 6"/>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8" name="Footer Placeholder 7"/>
          <p:cNvSpPr>
            <a:spLocks noGrp="1"/>
          </p:cNvSpPr>
          <p:nvPr>
            <p:ph type="ftr" sz="quarter" idx="11"/>
          </p:nvPr>
        </p:nvSpPr>
        <p:spPr bwMode="auto"/>
        <p:txBody>
          <a:bodyPr/>
          <a:lstStyle/>
          <a:p>
            <a:pPr>
              <a:defRPr/>
            </a:pPr>
            <a:endParaRPr lang="ru-RU"/>
          </a:p>
        </p:txBody>
      </p:sp>
      <p:sp>
        <p:nvSpPr>
          <p:cNvPr id="9" name="Slide Number Placeholder 8"/>
          <p:cNvSpPr>
            <a:spLocks noGrp="1"/>
          </p:cNvSpPr>
          <p:nvPr>
            <p:ph type="sldNum" sz="quarter" idx="12"/>
          </p:nvPr>
        </p:nvSpPr>
        <p:spPr bwMode="auto"/>
        <p:txBody>
          <a:bodyPr/>
          <a:lstStyle/>
          <a:p>
            <a:pPr>
              <a:defRPr/>
            </a:pPr>
            <a:fld id="{0FE933A2-6AEB-4D95-9062-BC9E36D96F0C}" type="slidenum">
              <a:rPr lang="ru-RU"/>
              <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Только заголовок">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ru-RU"/>
              <a:t>Образец заголовка</a:t>
            </a:r>
            <a:endParaRPr lang="en-US"/>
          </a:p>
        </p:txBody>
      </p:sp>
      <p:sp>
        <p:nvSpPr>
          <p:cNvPr id="7" name="Date Placeholder 2"/>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5" name="Footer Placeholder 3"/>
          <p:cNvSpPr>
            <a:spLocks noGrp="1"/>
          </p:cNvSpPr>
          <p:nvPr>
            <p:ph type="ftr" sz="quarter" idx="11"/>
          </p:nvPr>
        </p:nvSpPr>
        <p:spPr bwMode="auto"/>
        <p:txBody>
          <a:bodyPr/>
          <a:lstStyle/>
          <a:p>
            <a:pPr>
              <a:defRPr/>
            </a:pPr>
            <a:endParaRPr lang="ru-RU"/>
          </a:p>
        </p:txBody>
      </p:sp>
      <p:sp>
        <p:nvSpPr>
          <p:cNvPr id="6" name="Slide Number Placeholder 4"/>
          <p:cNvSpPr>
            <a:spLocks noGrp="1"/>
          </p:cNvSpPr>
          <p:nvPr>
            <p:ph type="sldNum" sz="quarter" idx="12"/>
          </p:nvPr>
        </p:nvSpPr>
        <p:spPr bwMode="auto"/>
        <p:txBody>
          <a:bodyPr/>
          <a:lstStyle/>
          <a:p>
            <a:pPr>
              <a:defRPr/>
            </a:pPr>
            <a:fld id="{0FE933A2-6AEB-4D95-9062-BC9E36D96F0C}" type="slidenum">
              <a:rPr lang="ru-RU"/>
              <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blank" userDrawn="1">
  <p:cSld name="Пустой слайд">
    <p:spTree>
      <p:nvGrpSpPr>
        <p:cNvPr id="1" name=""/>
        <p:cNvGrpSpPr/>
        <p:nvPr/>
      </p:nvGrpSpPr>
      <p:grpSpPr bwMode="auto">
        <a:xfrm>
          <a:off x="0" y="0"/>
          <a:ext cx="0" cy="0"/>
          <a:chOff x="0" y="0"/>
          <a:chExt cx="0" cy="0"/>
        </a:xfrm>
      </p:grpSpPr>
      <p:sp>
        <p:nvSpPr>
          <p:cNvPr id="7" name="Date Placeholder 1"/>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5" name="Footer Placeholder 2"/>
          <p:cNvSpPr>
            <a:spLocks noGrp="1"/>
          </p:cNvSpPr>
          <p:nvPr>
            <p:ph type="ftr" sz="quarter" idx="11"/>
          </p:nvPr>
        </p:nvSpPr>
        <p:spPr bwMode="auto"/>
        <p:txBody>
          <a:bodyPr/>
          <a:lstStyle/>
          <a:p>
            <a:pPr>
              <a:defRPr/>
            </a:pPr>
            <a:endParaRPr lang="ru-RU"/>
          </a:p>
        </p:txBody>
      </p:sp>
      <p:sp>
        <p:nvSpPr>
          <p:cNvPr id="6" name="Slide Number Placeholder 3"/>
          <p:cNvSpPr>
            <a:spLocks noGrp="1"/>
          </p:cNvSpPr>
          <p:nvPr>
            <p:ph type="sldNum" sz="quarter" idx="12"/>
          </p:nvPr>
        </p:nvSpPr>
        <p:spPr bwMode="auto"/>
        <p:txBody>
          <a:bodyPr/>
          <a:lstStyle/>
          <a:p>
            <a:pPr>
              <a:defRPr/>
            </a:pPr>
            <a:fld id="{0FE933A2-6AEB-4D95-9062-BC9E36D96F0C}" type="slidenum">
              <a:rPr lang="ru-RU"/>
              <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Tx" userDrawn="1">
  <p:cSld name="Объект с подписью">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154954" y="1447800"/>
            <a:ext cx="3401064" cy="1447800"/>
          </a:xfrm>
        </p:spPr>
        <p:txBody>
          <a:bodyPr anchor="b"/>
          <a:lstStyle>
            <a:lvl1pPr algn="l">
              <a:defRPr sz="2400" b="0"/>
            </a:lvl1pPr>
          </a:lstStyle>
          <a:p>
            <a:pPr>
              <a:defRPr/>
            </a:pPr>
            <a:r>
              <a:rPr lang="ru-RU"/>
              <a:t>Образец заголовка</a:t>
            </a:r>
            <a:endParaRPr lang="en-US"/>
          </a:p>
        </p:txBody>
      </p:sp>
      <p:sp>
        <p:nvSpPr>
          <p:cNvPr id="3" name="Content Placeholder 2"/>
          <p:cNvSpPr>
            <a:spLocks noGrp="1"/>
          </p:cNvSpPr>
          <p:nvPr>
            <p:ph idx="1"/>
          </p:nvPr>
        </p:nvSpPr>
        <p:spPr bwMode="auto">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4" name="Text Placeholder 3"/>
          <p:cNvSpPr>
            <a:spLocks noGrp="1"/>
          </p:cNvSpPr>
          <p:nvPr>
            <p:ph type="body" sz="half" idx="2"/>
          </p:nvPr>
        </p:nvSpPr>
        <p:spPr bwMode="auto">
          <a:xfrm>
            <a:off x="1154954" y="3129280"/>
            <a:ext cx="3401062" cy="28955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7" name="Date Placeholder 4"/>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5" name="Footer Placeholder 5"/>
          <p:cNvSpPr>
            <a:spLocks noGrp="1"/>
          </p:cNvSpPr>
          <p:nvPr>
            <p:ph type="ftr" sz="quarter" idx="11"/>
          </p:nvPr>
        </p:nvSpPr>
        <p:spPr bwMode="auto"/>
        <p:txBody>
          <a:bodyPr/>
          <a:lstStyle/>
          <a:p>
            <a:pPr>
              <a:defRPr/>
            </a:pPr>
            <a:endParaRPr lang="ru-RU"/>
          </a:p>
        </p:txBody>
      </p:sp>
      <p:sp>
        <p:nvSpPr>
          <p:cNvPr id="6" name="Slide Number Placeholder 6"/>
          <p:cNvSpPr>
            <a:spLocks noGrp="1"/>
          </p:cNvSpPr>
          <p:nvPr>
            <p:ph type="sldNum" sz="quarter" idx="12"/>
          </p:nvPr>
        </p:nvSpPr>
        <p:spPr bwMode="auto"/>
        <p:txBody>
          <a:bodyPr/>
          <a:lstStyle/>
          <a:p>
            <a:pPr>
              <a:defRPr/>
            </a:pPr>
            <a:fld id="{0FE933A2-6AEB-4D95-9062-BC9E36D96F0C}" type="slidenum">
              <a:rPr lang="ru-RU"/>
              <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picTx" userDrawn="1">
  <p:cSld name="Рисунок с подписью">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153907" y="1854192"/>
            <a:ext cx="5092906" cy="1574808"/>
          </a:xfrm>
        </p:spPr>
        <p:txBody>
          <a:bodyPr anchor="b">
            <a:normAutofit/>
          </a:bodyPr>
          <a:lstStyle>
            <a:lvl1pPr algn="l">
              <a:defRPr sz="3600" b="0"/>
            </a:lvl1pPr>
          </a:lstStyle>
          <a:p>
            <a:pPr>
              <a:defRPr/>
            </a:pPr>
            <a:r>
              <a:rPr lang="ru-RU"/>
              <a:t>Образец заголовка</a:t>
            </a:r>
            <a:endParaRPr lang="en-US"/>
          </a:p>
        </p:txBody>
      </p:sp>
      <p:sp>
        <p:nvSpPr>
          <p:cNvPr id="3" name="Picture Placeholder 2"/>
          <p:cNvSpPr>
            <a:spLocks noChangeAspect="1" noGrp="1"/>
          </p:cNvSpPr>
          <p:nvPr>
            <p:ph type="pic" idx="1"/>
          </p:nvPr>
        </p:nvSpPr>
        <p:spPr bwMode="auto">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a:defRPr/>
            </a:pPr>
            <a:r>
              <a:rPr lang="ru-RU"/>
              <a:t>Вставка рисунка</a:t>
            </a:r>
            <a:endParaRPr lang="en-US"/>
          </a:p>
        </p:txBody>
      </p:sp>
      <p:sp>
        <p:nvSpPr>
          <p:cNvPr id="4" name="Text Placeholder 3"/>
          <p:cNvSpPr>
            <a:spLocks noGrp="1"/>
          </p:cNvSpPr>
          <p:nvPr>
            <p:ph type="body" sz="half" idx="2"/>
          </p:nvPr>
        </p:nvSpPr>
        <p:spPr bwMode="auto">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5" name="Date Placeholder 4"/>
          <p:cNvSpPr>
            <a:spLocks noGrp="1"/>
          </p:cNvSpPr>
          <p:nvPr>
            <p:ph type="dt" sz="half" idx="10"/>
          </p:nvPr>
        </p:nvSpPr>
        <p:spPr bwMode="auto"/>
        <p:txBody>
          <a:bodyPr/>
          <a:lstStyle/>
          <a:p>
            <a:pPr>
              <a:defRPr/>
            </a:pPr>
            <a:fld id="{4EC9EFE4-6772-4BE0-89BD-457B2CE3DF2D}" type="datetimeFigureOut">
              <a:rPr lang="ru-RU"/>
              <a:t/>
            </a:fld>
            <a:endParaRPr lang="ru-RU"/>
          </a:p>
        </p:txBody>
      </p:sp>
      <p:sp>
        <p:nvSpPr>
          <p:cNvPr id="6" name="Footer Placeholder 5"/>
          <p:cNvSpPr>
            <a:spLocks noGrp="1"/>
          </p:cNvSpPr>
          <p:nvPr>
            <p:ph type="ftr" sz="quarter" idx="11"/>
          </p:nvPr>
        </p:nvSpPr>
        <p:spPr bwMode="auto"/>
        <p:txBody>
          <a:bodyPr/>
          <a:lstStyle/>
          <a:p>
            <a:pPr>
              <a:defRPr/>
            </a:pPr>
            <a:endParaRPr lang="ru-RU"/>
          </a:p>
        </p:txBody>
      </p:sp>
      <p:sp>
        <p:nvSpPr>
          <p:cNvPr id="7" name="Slide Number Placeholder 6"/>
          <p:cNvSpPr>
            <a:spLocks noGrp="1"/>
          </p:cNvSpPr>
          <p:nvPr>
            <p:ph type="sldNum" sz="quarter" idx="12"/>
          </p:nvPr>
        </p:nvSpPr>
        <p:spPr bwMode="auto"/>
        <p:txBody>
          <a:bodyPr/>
          <a:lstStyle/>
          <a:p>
            <a:pPr>
              <a:defRPr/>
            </a:pPr>
            <a:fld id="{0FE933A2-6AEB-4D95-9062-BC9E36D96F0C}" type="slidenum">
              <a:rPr lang="ru-RU"/>
              <a:t/>
            </a:fld>
            <a:endParaRPr lang="ru-RU"/>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2">
        <a:schemeClr val="bg2"/>
      </p:bgRef>
    </p:bg>
    <p:spTree>
      <p:nvGrpSpPr>
        <p:cNvPr id="1" name=""/>
        <p:cNvGrpSpPr/>
        <p:nvPr/>
      </p:nvGrpSpPr>
      <p:grpSpPr bwMode="auto">
        <a:xfrm>
          <a:off x="0" y="0"/>
          <a:ext cx="0" cy="0"/>
          <a:chOff x="0" y="0"/>
          <a:chExt cx="0" cy="0"/>
        </a:xfrm>
      </p:grpSpPr>
      <p:pic>
        <p:nvPicPr>
          <p:cNvPr id="8" name="Picture 7"/>
          <p:cNvPicPr>
            <a:picLocks noChangeAspect="1"/>
          </p:cNvPicPr>
          <p:nvPr/>
        </p:nvPicPr>
        <p:blipFill>
          <a:blip r:embed="rId19"/>
          <a:srcRect l="3613" t="0" r="0" b="0"/>
          <a:stretch/>
        </p:blipFill>
        <p:spPr bwMode="auto">
          <a:xfrm>
            <a:off x="0" y="2669685"/>
            <a:ext cx="4037012" cy="4188315"/>
          </a:xfrm>
          <a:prstGeom prst="rect">
            <a:avLst/>
          </a:prstGeom>
        </p:spPr>
      </p:pic>
      <p:pic>
        <p:nvPicPr>
          <p:cNvPr id="7" name="Picture 6"/>
          <p:cNvPicPr>
            <a:picLocks noChangeAspect="1"/>
          </p:cNvPicPr>
          <p:nvPr/>
        </p:nvPicPr>
        <p:blipFill>
          <a:blip r:embed="rId20"/>
          <a:srcRect l="35640" t="0" r="0" b="0"/>
          <a:stretch/>
        </p:blipFill>
        <p:spPr bwMode="auto">
          <a:xfrm>
            <a:off x="0" y="2892346"/>
            <a:ext cx="1522412" cy="2365453"/>
          </a:xfrm>
          <a:prstGeom prst="rect">
            <a:avLst/>
          </a:prstGeom>
        </p:spPr>
      </p:pic>
      <p:sp>
        <p:nvSpPr>
          <p:cNvPr id="16" name="Oval 15"/>
          <p:cNvSpPr/>
          <p:nvPr/>
        </p:nvSpPr>
        <p:spPr bwMode="auto">
          <a:xfrm>
            <a:off x="8609012" y="1676400"/>
            <a:ext cx="2819400" cy="2819400"/>
          </a:xfrm>
          <a:prstGeom prst="ellipse">
            <a:avLst/>
          </a:prstGeom>
          <a:gradFill>
            <a:gsLst>
              <a:gs pos="0">
                <a:schemeClr val="accent1">
                  <a:lumMod val="60000"/>
                  <a:lumOff val="40000"/>
                  <a:alpha val="7000"/>
                </a:schemeClr>
              </a:gs>
              <a:gs pos="36000">
                <a:schemeClr val="accent1">
                  <a:lumMod val="60000"/>
                  <a:lumOff val="40000"/>
                  <a:alpha val="6000"/>
                </a:schemeClr>
              </a:gs>
              <a:gs pos="69000">
                <a:schemeClr val="accent1">
                  <a:lumMod val="60000"/>
                  <a:lumOff val="40000"/>
                  <a:alpha val="0"/>
                </a:schemeClr>
              </a:gs>
            </a:gsLst>
            <a:path path="circle"/>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a:blip r:embed="rId21"/>
          <a:srcRect l="0" t="28713" r="0" b="0"/>
          <a:stretch/>
        </p:blipFill>
        <p:spPr bwMode="auto">
          <a:xfrm>
            <a:off x="8000197" y="0"/>
            <a:ext cx="1603387" cy="1143000"/>
          </a:xfrm>
          <a:prstGeom prst="rect">
            <a:avLst/>
          </a:prstGeom>
        </p:spPr>
      </p:pic>
      <p:pic>
        <p:nvPicPr>
          <p:cNvPr id="10" name="Picture 9"/>
          <p:cNvPicPr>
            <a:picLocks noChangeAspect="1"/>
          </p:cNvPicPr>
          <p:nvPr/>
        </p:nvPicPr>
        <p:blipFill>
          <a:blip r:embed="rId22"/>
          <a:srcRect l="0" t="0" r="0" b="24198"/>
          <a:stretch/>
        </p:blipFill>
        <p:spPr bwMode="auto">
          <a:xfrm>
            <a:off x="8609012" y="6092866"/>
            <a:ext cx="993733" cy="765134"/>
          </a:xfrm>
          <a:prstGeom prst="rect">
            <a:avLst/>
          </a:prstGeom>
        </p:spPr>
      </p:pic>
      <p:sp>
        <p:nvSpPr>
          <p:cNvPr id="14" name="Rectangle 13"/>
          <p:cNvSpPr/>
          <p:nvPr/>
        </p:nvSpPr>
        <p:spPr bwMode="auto">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bwMode="auto">
          <a:xfrm>
            <a:off x="646111" y="452718"/>
            <a:ext cx="9404723" cy="1400530"/>
          </a:xfrm>
          <a:prstGeom prst="rect">
            <a:avLst/>
          </a:prstGeom>
        </p:spPr>
        <p:txBody>
          <a:bodyPr vert="horz" lIns="91440" tIns="45720" rIns="91440" bIns="45720" rtlCol="0" anchor="t">
            <a:noAutofit/>
          </a:bodyPr>
          <a:lstStyle/>
          <a:p>
            <a:pPr>
              <a:defRPr/>
            </a:pPr>
            <a:r>
              <a:rPr lang="ru-RU"/>
              <a:t>Образец заголовка</a:t>
            </a:r>
            <a:endParaRPr lang="en-US"/>
          </a:p>
        </p:txBody>
      </p:sp>
      <p:sp>
        <p:nvSpPr>
          <p:cNvPr id="3" name="Text Placeholder 2"/>
          <p:cNvSpPr>
            <a:spLocks noGrp="1"/>
          </p:cNvSpPr>
          <p:nvPr>
            <p:ph type="body" idx="1"/>
          </p:nvPr>
        </p:nvSpPr>
        <p:spPr bwMode="auto">
          <a:xfrm>
            <a:off x="1103312" y="2052918"/>
            <a:ext cx="8946541" cy="4195481"/>
          </a:xfrm>
          <a:prstGeom prst="rect">
            <a:avLst/>
          </a:prstGeom>
        </p:spPr>
        <p:txBody>
          <a:bodyPr vert="horz" lIns="91440" tIns="45720" rIns="91440" bIns="45720" rtlCol="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4" name="Date Placeholder 3"/>
          <p:cNvSpPr>
            <a:spLocks noGrp="1"/>
          </p:cNvSpPr>
          <p:nvPr>
            <p:ph type="dt" sz="half" idx="2"/>
          </p:nvPr>
        </p:nvSpPr>
        <p:spPr bwMode="auto">
          <a:xfrm rot="5400000">
            <a:off x="10155639" y="1790700"/>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fld id="{4EC9EFE4-6772-4BE0-89BD-457B2CE3DF2D}" type="datetimeFigureOut">
              <a:rPr lang="ru-RU"/>
              <a:t/>
            </a:fld>
            <a:endParaRPr lang="ru-RU"/>
          </a:p>
        </p:txBody>
      </p:sp>
      <p:sp>
        <p:nvSpPr>
          <p:cNvPr id="5" name="Footer Placeholder 4"/>
          <p:cNvSpPr>
            <a:spLocks noGrp="1"/>
          </p:cNvSpPr>
          <p:nvPr>
            <p:ph type="ftr" sz="quarter" idx="3"/>
          </p:nvPr>
        </p:nvSpPr>
        <p:spPr bwMode="auto">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ru-RU"/>
          </a:p>
        </p:txBody>
      </p:sp>
      <p:sp>
        <p:nvSpPr>
          <p:cNvPr id="6" name="Slide Number Placeholder 5"/>
          <p:cNvSpPr>
            <a:spLocks noGrp="1"/>
          </p:cNvSpPr>
          <p:nvPr>
            <p:ph type="sldNum" sz="quarter" idx="4"/>
          </p:nvPr>
        </p:nvSpPr>
        <p:spPr bwMode="auto">
          <a:xfrm>
            <a:off x="10352539" y="295728"/>
            <a:ext cx="838198"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defRPr/>
            </a:pPr>
            <a:fld id="{0FE933A2-6AEB-4D95-9062-BC9E36D96F0C}" type="slidenum">
              <a:rPr lang="ru-RU"/>
              <a:t/>
            </a:fld>
            <a:endParaRPr lang="ru-RU"/>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457200">
        <a:spcBef>
          <a:spcPts val="0"/>
        </a:spcBef>
        <a:buNone/>
        <a:defRPr sz="4200" b="0" i="0">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p:titleStyle>
    <p:bodyStyle>
      <a:lvl1pPr marL="342900" indent="-342900" algn="l" defTabSz="457200">
        <a:spcBef>
          <a:spcPts val="1000"/>
        </a:spcBef>
        <a:spcAft>
          <a:spcPts val="0"/>
        </a:spcAft>
        <a:buClr>
          <a:schemeClr val="accent1"/>
        </a:buClr>
        <a:buSzPct val="80000"/>
        <a:buFont typeface="Wingdings 3"/>
        <a:buChar char=""/>
        <a:defRPr sz="2000" b="0" i="0">
          <a:solidFill>
            <a:schemeClr val="tx1"/>
          </a:solidFill>
          <a:latin typeface="+mj-lt"/>
          <a:ea typeface="+mj-ea"/>
          <a:cs typeface="+mj-cs"/>
        </a:defRPr>
      </a:lvl1pPr>
      <a:lvl2pPr marL="742950" indent="-285750" algn="l" defTabSz="457200">
        <a:spcBef>
          <a:spcPts val="1000"/>
        </a:spcBef>
        <a:spcAft>
          <a:spcPts val="0"/>
        </a:spcAft>
        <a:buClr>
          <a:schemeClr val="accent1"/>
        </a:buClr>
        <a:buSzPct val="80000"/>
        <a:buFont typeface="Wingdings 3"/>
        <a:buChar char=""/>
        <a:defRPr sz="1800" b="0" i="0">
          <a:solidFill>
            <a:schemeClr val="tx1"/>
          </a:solidFill>
          <a:latin typeface="+mj-lt"/>
          <a:ea typeface="+mj-ea"/>
          <a:cs typeface="+mj-cs"/>
        </a:defRPr>
      </a:lvl2pPr>
      <a:lvl3pPr marL="1143000" indent="-228600" algn="l" defTabSz="457200">
        <a:spcBef>
          <a:spcPts val="1000"/>
        </a:spcBef>
        <a:spcAft>
          <a:spcPts val="0"/>
        </a:spcAft>
        <a:buClr>
          <a:schemeClr val="accent1"/>
        </a:buClr>
        <a:buSzPct val="80000"/>
        <a:buFont typeface="Wingdings 3"/>
        <a:buChar char=""/>
        <a:defRPr sz="1600" b="0" i="0">
          <a:solidFill>
            <a:schemeClr val="tx1"/>
          </a:solidFill>
          <a:latin typeface="+mj-lt"/>
          <a:ea typeface="+mj-ea"/>
          <a:cs typeface="+mj-cs"/>
        </a:defRPr>
      </a:lvl3pPr>
      <a:lvl4pPr marL="1600200" indent="-228600" algn="l" defTabSz="457200">
        <a:spcBef>
          <a:spcPts val="1000"/>
        </a:spcBef>
        <a:spcAft>
          <a:spcPts val="0"/>
        </a:spcAft>
        <a:buClr>
          <a:schemeClr val="accent1"/>
        </a:buClr>
        <a:buSzPct val="80000"/>
        <a:buFont typeface="Wingdings 3"/>
        <a:buChar char=""/>
        <a:defRPr sz="1400" b="0" i="0">
          <a:solidFill>
            <a:schemeClr val="tx1"/>
          </a:solidFill>
          <a:latin typeface="+mj-lt"/>
          <a:ea typeface="+mj-ea"/>
          <a:cs typeface="+mj-cs"/>
        </a:defRPr>
      </a:lvl4pPr>
      <a:lvl5pPr marL="2057400" indent="-228600" algn="l" defTabSz="457200">
        <a:spcBef>
          <a:spcPts val="1000"/>
        </a:spcBef>
        <a:spcAft>
          <a:spcPts val="0"/>
        </a:spcAft>
        <a:buClr>
          <a:schemeClr val="accent1"/>
        </a:buClr>
        <a:buSzPct val="80000"/>
        <a:buFont typeface="Wingdings 3"/>
        <a:buChar char=""/>
        <a:defRPr sz="1400" b="0" i="0">
          <a:solidFill>
            <a:schemeClr val="tx1"/>
          </a:solidFill>
          <a:latin typeface="+mj-lt"/>
          <a:ea typeface="+mj-ea"/>
          <a:cs typeface="+mj-cs"/>
        </a:defRPr>
      </a:lvl5pPr>
      <a:lvl6pPr marL="2514600" indent="-228600" algn="l" defTabSz="457200">
        <a:spcBef>
          <a:spcPts val="1000"/>
        </a:spcBef>
        <a:spcAft>
          <a:spcPts val="0"/>
        </a:spcAft>
        <a:buClr>
          <a:schemeClr val="accent1"/>
        </a:buClr>
        <a:buSzPct val="80000"/>
        <a:buFont typeface="Wingdings 3"/>
        <a:buChar char=""/>
        <a:defRPr sz="1400" b="0" i="0">
          <a:solidFill>
            <a:schemeClr val="tx1"/>
          </a:solidFill>
          <a:latin typeface="+mj-lt"/>
          <a:ea typeface="+mj-ea"/>
          <a:cs typeface="+mj-cs"/>
        </a:defRPr>
      </a:lvl6pPr>
      <a:lvl7pPr marL="2971800" indent="-228600" algn="l" defTabSz="457200">
        <a:spcBef>
          <a:spcPts val="1000"/>
        </a:spcBef>
        <a:spcAft>
          <a:spcPts val="0"/>
        </a:spcAft>
        <a:buClr>
          <a:schemeClr val="accent1"/>
        </a:buClr>
        <a:buSzPct val="80000"/>
        <a:buFont typeface="Wingdings 3"/>
        <a:buChar char=""/>
        <a:defRPr sz="1400" b="0" i="0">
          <a:solidFill>
            <a:schemeClr val="tx1"/>
          </a:solidFill>
          <a:latin typeface="+mj-lt"/>
          <a:ea typeface="+mj-ea"/>
          <a:cs typeface="+mj-cs"/>
        </a:defRPr>
      </a:lvl7pPr>
      <a:lvl8pPr marL="3429000" indent="-228600" algn="l" defTabSz="457200">
        <a:spcBef>
          <a:spcPts val="1000"/>
        </a:spcBef>
        <a:spcAft>
          <a:spcPts val="0"/>
        </a:spcAft>
        <a:buClr>
          <a:schemeClr val="accent1"/>
        </a:buClr>
        <a:buSzPct val="80000"/>
        <a:buFont typeface="Wingdings 3"/>
        <a:buChar char=""/>
        <a:defRPr sz="1400" b="0" i="0">
          <a:solidFill>
            <a:schemeClr val="tx1"/>
          </a:solidFill>
          <a:latin typeface="+mj-lt"/>
          <a:ea typeface="+mj-ea"/>
          <a:cs typeface="+mj-cs"/>
        </a:defRPr>
      </a:lvl8pPr>
      <a:lvl9pPr marL="3886200" indent="-228600" algn="l" defTabSz="457200">
        <a:spcBef>
          <a:spcPts val="1000"/>
        </a:spcBef>
        <a:spcAft>
          <a:spcPts val="0"/>
        </a:spcAft>
        <a:buClr>
          <a:schemeClr val="accent1"/>
        </a:buClr>
        <a:buSzPct val="80000"/>
        <a:buFont typeface="Wingdings 3"/>
        <a:buChar char=""/>
        <a:defRPr sz="1400" b="0" i="0">
          <a:solidFill>
            <a:schemeClr val="tx1"/>
          </a:solidFill>
          <a:latin typeface="+mj-lt"/>
          <a:ea typeface="+mj-ea"/>
          <a:cs typeface="+mj-cs"/>
        </a:defRPr>
      </a:lvl9pPr>
    </p:bodyStyle>
    <p:other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jp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jp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jp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jp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2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3.jpg"/><Relationship Id="rId4" Type="http://schemas.openxmlformats.org/officeDocument/2006/relationships/image" Target="../media/image34.jp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3.jpg"/><Relationship Id="rId4" Type="http://schemas.openxmlformats.org/officeDocument/2006/relationships/image" Target="../media/image34.jp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3.jpg"/><Relationship Id="rId4" Type="http://schemas.openxmlformats.org/officeDocument/2006/relationships/image" Target="../media/image34.jp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3.jpg"/><Relationship Id="rId4" Type="http://schemas.openxmlformats.org/officeDocument/2006/relationships/image" Target="../media/image34.jp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5.jpg"/><Relationship Id="rId4" Type="http://schemas.openxmlformats.org/officeDocument/2006/relationships/image" Target="../media/image36.jp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 Id="rId3" Type="http://schemas.openxmlformats.org/officeDocument/2006/relationships/image" Target="../media/image51.jpg"/><Relationship Id="rId4" Type="http://schemas.openxmlformats.org/officeDocument/2006/relationships/image" Target="../media/image52.png"/><Relationship Id="rId5" Type="http://schemas.openxmlformats.org/officeDocument/2006/relationships/image" Target="../media/image53.jp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60.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image" Target="../media/image76.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image" Target="../media/image79.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image" Target="../media/image82.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717777" y="4774443"/>
            <a:ext cx="10768819" cy="1915647"/>
          </a:xfrm>
        </p:spPr>
        <p:txBody>
          <a:bodyPr/>
          <a:lstStyle/>
          <a:p>
            <a:pPr>
              <a:defRPr/>
            </a:pPr>
            <a:r>
              <a:rPr lang="ru-RU" b="1">
                <a:solidFill>
                  <a:schemeClr val="tx1"/>
                </a:solidFill>
                <a:latin typeface="Liberation Serif"/>
              </a:rPr>
              <a:t>«СИЛА РОССИИ </a:t>
            </a:r>
            <a:r>
              <a:rPr lang="ru-RU" b="1">
                <a:solidFill>
                  <a:schemeClr val="tx1"/>
                </a:solidFill>
                <a:latin typeface="Liberation Serif"/>
              </a:rPr>
              <a:t>–</a:t>
            </a:r>
            <a:br>
              <a:rPr lang="ru-RU" b="1">
                <a:solidFill>
                  <a:schemeClr val="tx1"/>
                </a:solidFill>
                <a:latin typeface="Liberation Serif"/>
              </a:rPr>
            </a:br>
            <a:r>
              <a:rPr lang="ru-RU" b="1">
                <a:solidFill>
                  <a:schemeClr val="tx1"/>
                </a:solidFill>
                <a:latin typeface="Liberation Serif"/>
              </a:rPr>
              <a:t> </a:t>
            </a:r>
            <a:r>
              <a:rPr lang="ru-RU" b="1">
                <a:solidFill>
                  <a:schemeClr val="tx1"/>
                </a:solidFill>
                <a:latin typeface="Liberation Serif"/>
              </a:rPr>
              <a:t>                                 В </a:t>
            </a:r>
            <a:r>
              <a:rPr lang="ru-RU" b="1">
                <a:solidFill>
                  <a:schemeClr val="tx1"/>
                </a:solidFill>
                <a:latin typeface="Liberation Serif"/>
              </a:rPr>
              <a:t>ЕДИНСТВЕ НАРОДОВ»</a:t>
            </a:r>
            <a:endParaRPr/>
          </a:p>
        </p:txBody>
      </p:sp>
      <p:pic>
        <p:nvPicPr>
          <p:cNvPr id="5" name="Picture 2" descr="https://sun9-61.userapi.com/s/v1/ig2/pVYsVO-W_Ix2X2qh0v3VEzWUXRxx_utsMKgQjPI1OHzUu3SUqkwGSFsJ48Xg6_8vhvJ3DHI_bYNwBiubktUB0jmY.jpg?quality=95&amp;as=32x15,48x23,72x34,108x52,160x77,240x115,360x173,480x230,540x259,640x307,720x345,1012x485&amp;from=bu&amp;u=pNDdh6plDILjcW3BQaqLqBdEFsGnZANWv-wvjOHqWXQ&amp;cs=640x0"/>
          <p:cNvPicPr>
            <a:picLocks noChangeAspect="1" noChangeArrowheads="1"/>
          </p:cNvPicPr>
          <p:nvPr/>
        </p:nvPicPr>
        <p:blipFill>
          <a:blip r:embed="rId3"/>
          <a:stretch/>
        </p:blipFill>
        <p:spPr bwMode="auto">
          <a:xfrm>
            <a:off x="514875" y="108012"/>
            <a:ext cx="10994729" cy="525685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 name="Заголовок 3"/>
          <p:cNvSpPr>
            <a:spLocks noGrp="1"/>
          </p:cNvSpPr>
          <p:nvPr>
            <p:ph type="title"/>
          </p:nvPr>
        </p:nvSpPr>
        <p:spPr bwMode="auto"/>
        <p:txBody>
          <a:bodyPr/>
          <a:lstStyle/>
          <a:p>
            <a:pPr algn="ctr">
              <a:defRPr/>
            </a:pPr>
            <a:r>
              <a:rPr lang="ru-RU" sz="4000" b="1">
                <a:latin typeface="Liberation Serif"/>
              </a:rPr>
              <a:t>С</a:t>
            </a:r>
            <a:r>
              <a:rPr lang="ru-RU" sz="4000" b="1">
                <a:latin typeface="Liberation Serif"/>
              </a:rPr>
              <a:t>. П. Алексеев  </a:t>
            </a:r>
            <a:r>
              <a:rPr lang="ru-RU" sz="4000" b="1">
                <a:latin typeface="Liberation Serif"/>
              </a:rPr>
              <a:t>«Сталинградское сражение. 1942—1943»</a:t>
            </a:r>
            <a:endParaRPr lang="ru-RU" b="1">
              <a:latin typeface="Liberation Serif"/>
            </a:endParaRPr>
          </a:p>
        </p:txBody>
      </p:sp>
      <p:sp>
        <p:nvSpPr>
          <p:cNvPr id="2" name="Объект 1"/>
          <p:cNvSpPr>
            <a:spLocks noGrp="1"/>
          </p:cNvSpPr>
          <p:nvPr>
            <p:ph idx="1"/>
          </p:nvPr>
        </p:nvSpPr>
        <p:spPr bwMode="auto">
          <a:xfrm>
            <a:off x="6324916" y="2052918"/>
            <a:ext cx="5378824" cy="4805082"/>
          </a:xfrm>
        </p:spPr>
        <p:txBody>
          <a:bodyPr>
            <a:normAutofit/>
          </a:bodyPr>
          <a:lstStyle/>
          <a:p>
            <a:pPr algn="just">
              <a:defRPr/>
            </a:pPr>
            <a:r>
              <a:rPr lang="ru-RU" sz="2400">
                <a:latin typeface="Liberation Serif"/>
              </a:rPr>
              <a:t>Этот дом не просто устоял под шквалом бомб и снарядов — он стал символом стойкости и единства. </a:t>
            </a:r>
            <a:endParaRPr lang="ru-RU" sz="2400">
              <a:latin typeface="Liberation Serif"/>
            </a:endParaRPr>
          </a:p>
          <a:p>
            <a:pPr algn="just">
              <a:defRPr/>
            </a:pPr>
            <a:r>
              <a:rPr lang="ru-RU" sz="2400">
                <a:latin typeface="Liberation Serif"/>
              </a:rPr>
              <a:t>В </a:t>
            </a:r>
            <a:r>
              <a:rPr lang="ru-RU" sz="2400">
                <a:latin typeface="Liberation Serif"/>
              </a:rPr>
              <a:t>нём сражались плечом к плечу солдаты разных народов СССР, защищая не только улицу, но и общее Отечество</a:t>
            </a:r>
            <a:r>
              <a:rPr lang="ru-RU" sz="2400">
                <a:latin typeface="Liberation Serif"/>
              </a:rPr>
              <a:t>.</a:t>
            </a:r>
            <a:endParaRPr/>
          </a:p>
          <a:p>
            <a:pPr algn="just">
              <a:defRPr/>
            </a:pPr>
            <a:r>
              <a:rPr lang="ru-RU" sz="2400">
                <a:latin typeface="Liberation Serif"/>
              </a:rPr>
              <a:t> </a:t>
            </a:r>
            <a:r>
              <a:rPr lang="ru-RU" sz="2400">
                <a:latin typeface="Liberation Serif"/>
              </a:rPr>
              <a:t>Здесь родилось второе имя дома — Дом солдатской дружбы. </a:t>
            </a:r>
            <a:endParaRPr/>
          </a:p>
        </p:txBody>
      </p:sp>
      <p:pic>
        <p:nvPicPr>
          <p:cNvPr id="3" name="Рисунок 2"/>
          <p:cNvPicPr>
            <a:picLocks noChangeAspect="1"/>
          </p:cNvPicPr>
          <p:nvPr/>
        </p:nvPicPr>
        <p:blipFill>
          <a:blip r:embed="rId2"/>
          <a:stretch/>
        </p:blipFill>
        <p:spPr bwMode="auto">
          <a:xfrm>
            <a:off x="336176" y="2052918"/>
            <a:ext cx="5988740" cy="329380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61264" y="493059"/>
            <a:ext cx="9452630" cy="1400530"/>
          </a:xfrm>
        </p:spPr>
        <p:txBody>
          <a:bodyPr/>
          <a:lstStyle/>
          <a:p>
            <a:pPr>
              <a:defRPr/>
            </a:pPr>
            <a:r>
              <a:rPr lang="ru-RU" sz="4000" b="1">
                <a:latin typeface="Liberation Serif"/>
              </a:rPr>
              <a:t>Мустай</a:t>
            </a:r>
            <a:r>
              <a:rPr lang="ru-RU" sz="4000" b="1">
                <a:latin typeface="Liberation Serif"/>
              </a:rPr>
              <a:t> Карим «Радость нашего дома»  </a:t>
            </a:r>
            <a:endParaRPr lang="ru-RU" sz="4000" b="1">
              <a:latin typeface="Liberation Serif"/>
            </a:endParaRPr>
          </a:p>
        </p:txBody>
      </p:sp>
      <p:sp>
        <p:nvSpPr>
          <p:cNvPr id="3" name="Объект 2"/>
          <p:cNvSpPr>
            <a:spLocks noGrp="1"/>
          </p:cNvSpPr>
          <p:nvPr>
            <p:ph idx="1"/>
          </p:nvPr>
        </p:nvSpPr>
        <p:spPr bwMode="auto">
          <a:xfrm>
            <a:off x="6070472" y="1599234"/>
            <a:ext cx="5747382" cy="4678680"/>
          </a:xfrm>
        </p:spPr>
        <p:txBody>
          <a:bodyPr>
            <a:noAutofit/>
          </a:bodyPr>
          <a:lstStyle/>
          <a:p>
            <a:pPr algn="just">
              <a:defRPr/>
            </a:pPr>
            <a:r>
              <a:rPr lang="ru-RU" sz="2400">
                <a:latin typeface="Liberation Serif"/>
              </a:rPr>
              <a:t>Т</a:t>
            </a:r>
            <a:r>
              <a:rPr lang="ru-RU" sz="2400">
                <a:latin typeface="Liberation Serif"/>
              </a:rPr>
              <a:t>рогательная </a:t>
            </a:r>
            <a:r>
              <a:rPr lang="ru-RU" sz="2400">
                <a:latin typeface="Liberation Serif"/>
              </a:rPr>
              <a:t>история о славянской девочке Оксане, во время Великой Отечественной войны, попавшей с Украины в далёкое башкирское село, раскрывает тему дружбы между людьми разных национальностей, когда человек человеку, действительно, друг, товарищ и брат, невзирая на национальность. Ведь для башкирских селян украинская девочка становится родной. А башкирский и украинский солдаты становятся братьями на всю жизнь.</a:t>
            </a:r>
            <a:endParaRPr/>
          </a:p>
        </p:txBody>
      </p:sp>
      <p:pic>
        <p:nvPicPr>
          <p:cNvPr id="5" name="Рисунок 4"/>
          <p:cNvPicPr>
            <a:picLocks noChangeAspect="1"/>
          </p:cNvPicPr>
          <p:nvPr/>
        </p:nvPicPr>
        <p:blipFill>
          <a:blip r:embed="rId2"/>
          <a:stretch/>
        </p:blipFill>
        <p:spPr bwMode="auto">
          <a:xfrm>
            <a:off x="196955" y="1359017"/>
            <a:ext cx="2940592" cy="3910988"/>
          </a:xfrm>
          <a:prstGeom prst="rect">
            <a:avLst/>
          </a:prstGeom>
        </p:spPr>
      </p:pic>
      <p:pic>
        <p:nvPicPr>
          <p:cNvPr id="4" name="Объект 6"/>
          <p:cNvPicPr>
            <a:picLocks noChangeAspect="1"/>
          </p:cNvPicPr>
          <p:nvPr/>
        </p:nvPicPr>
        <p:blipFill>
          <a:blip r:embed="rId3"/>
          <a:stretch/>
        </p:blipFill>
        <p:spPr bwMode="auto">
          <a:xfrm>
            <a:off x="2989629" y="2624442"/>
            <a:ext cx="3080843" cy="39671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753329" y="299876"/>
            <a:ext cx="9452630" cy="1400530"/>
          </a:xfrm>
        </p:spPr>
        <p:txBody>
          <a:bodyPr/>
          <a:lstStyle/>
          <a:p>
            <a:pPr>
              <a:defRPr/>
            </a:pPr>
            <a:r>
              <a:rPr lang="ru-RU" sz="4000" b="1">
                <a:latin typeface="Liberation Serif"/>
              </a:rPr>
              <a:t>Мустай</a:t>
            </a:r>
            <a:r>
              <a:rPr lang="ru-RU" sz="4000" b="1">
                <a:latin typeface="Liberation Serif"/>
              </a:rPr>
              <a:t> Карим «Радость нашего дома»  </a:t>
            </a:r>
            <a:endParaRPr lang="ru-RU" sz="4000" b="1">
              <a:latin typeface="Liberation Serif"/>
            </a:endParaRPr>
          </a:p>
        </p:txBody>
      </p:sp>
      <p:sp>
        <p:nvSpPr>
          <p:cNvPr id="3" name="Объект 2"/>
          <p:cNvSpPr>
            <a:spLocks noGrp="1"/>
          </p:cNvSpPr>
          <p:nvPr>
            <p:ph idx="1"/>
          </p:nvPr>
        </p:nvSpPr>
        <p:spPr bwMode="auto">
          <a:xfrm>
            <a:off x="5621492" y="1193323"/>
            <a:ext cx="6172198" cy="5970494"/>
          </a:xfrm>
        </p:spPr>
        <p:txBody>
          <a:bodyPr>
            <a:noAutofit/>
          </a:bodyPr>
          <a:lstStyle/>
          <a:p>
            <a:pPr algn="just">
              <a:defRPr/>
            </a:pPr>
            <a:r>
              <a:rPr lang="ru-RU" sz="2400">
                <a:latin typeface="Liberation Serif"/>
              </a:rPr>
              <a:t>К 100-летию народного поэта и писателя Башкортостана </a:t>
            </a:r>
            <a:r>
              <a:rPr lang="ru-RU" sz="2400">
                <a:latin typeface="Liberation Serif"/>
              </a:rPr>
              <a:t>Мустая</a:t>
            </a:r>
            <a:r>
              <a:rPr lang="ru-RU" sz="2400">
                <a:latin typeface="Liberation Serif"/>
              </a:rPr>
              <a:t> </a:t>
            </a:r>
            <a:r>
              <a:rPr lang="ru-RU" sz="2400">
                <a:latin typeface="Liberation Serif"/>
              </a:rPr>
              <a:t>Карима</a:t>
            </a:r>
            <a:r>
              <a:rPr lang="ru-RU" sz="2400">
                <a:latin typeface="Liberation Serif"/>
              </a:rPr>
              <a:t> режиссером Александром </a:t>
            </a:r>
            <a:r>
              <a:rPr lang="ru-RU" sz="2400">
                <a:latin typeface="Liberation Serif"/>
              </a:rPr>
              <a:t>Галибиным</a:t>
            </a:r>
            <a:r>
              <a:rPr lang="ru-RU" sz="2400">
                <a:latin typeface="Liberation Serif"/>
              </a:rPr>
              <a:t> был снят фильм «Сестренка», в основу которого легла повесть «Радость нашего дома». </a:t>
            </a:r>
            <a:endParaRPr lang="ru-RU" sz="2400">
              <a:latin typeface="Liberation Serif"/>
            </a:endParaRPr>
          </a:p>
          <a:p>
            <a:pPr>
              <a:defRPr/>
            </a:pPr>
            <a:r>
              <a:rPr lang="ru-RU" sz="2400">
                <a:latin typeface="Liberation Serif"/>
              </a:rPr>
              <a:t>Фильм </a:t>
            </a:r>
            <a:r>
              <a:rPr lang="ru-RU" sz="2400">
                <a:latin typeface="Liberation Serif"/>
              </a:rPr>
              <a:t>"Сестрёнка" - это чудесная экранизация с доброй и светлой аурой, где прекрасно подобраны дети, исполнители главных ролей. Особый колорит придаёт фильму озвучивание на башкирском языке с переводом на русский. И книгу, и фильм можно почитать и посмотреть всей семьёй вместе с детьми. </a:t>
            </a:r>
            <a:endParaRPr/>
          </a:p>
        </p:txBody>
      </p:sp>
      <p:pic>
        <p:nvPicPr>
          <p:cNvPr id="4" name="Рисунок 3"/>
          <p:cNvPicPr>
            <a:picLocks noChangeAspect="1"/>
          </p:cNvPicPr>
          <p:nvPr/>
        </p:nvPicPr>
        <p:blipFill>
          <a:blip r:embed="rId2"/>
          <a:stretch/>
        </p:blipFill>
        <p:spPr bwMode="auto">
          <a:xfrm>
            <a:off x="520078" y="1193323"/>
            <a:ext cx="4769352" cy="2682451"/>
          </a:xfrm>
          <a:prstGeom prst="rect">
            <a:avLst/>
          </a:prstGeom>
        </p:spPr>
      </p:pic>
      <p:pic>
        <p:nvPicPr>
          <p:cNvPr id="5" name="Рисунок 4"/>
          <p:cNvPicPr>
            <a:picLocks noChangeAspect="1"/>
          </p:cNvPicPr>
          <p:nvPr/>
        </p:nvPicPr>
        <p:blipFill>
          <a:blip r:embed="rId3"/>
          <a:srcRect l="-1" t="15553" r="-1245" b="0"/>
          <a:stretch/>
        </p:blipFill>
        <p:spPr bwMode="auto">
          <a:xfrm>
            <a:off x="520078" y="3937071"/>
            <a:ext cx="4817718" cy="267888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1049523" y="358140"/>
            <a:ext cx="9404723" cy="1400530"/>
          </a:xfrm>
        </p:spPr>
        <p:txBody>
          <a:bodyPr/>
          <a:lstStyle/>
          <a:p>
            <a:pPr algn="ctr">
              <a:defRPr/>
            </a:pPr>
            <a:r>
              <a:rPr lang="ru-RU" sz="4000" b="1">
                <a:latin typeface="Liberation Serif"/>
                <a:ea typeface="Calibri"/>
              </a:rPr>
              <a:t>Анатолий Игнатьевич </a:t>
            </a:r>
            <a:r>
              <a:rPr lang="ru-RU" sz="4000" b="1">
                <a:latin typeface="Liberation Serif"/>
                <a:ea typeface="Calibri"/>
              </a:rPr>
              <a:t>Приставкин</a:t>
            </a:r>
            <a:br>
              <a:rPr lang="ru-RU" sz="4000" b="1">
                <a:latin typeface="Liberation Serif"/>
                <a:ea typeface="Calibri"/>
              </a:rPr>
            </a:br>
            <a:r>
              <a:rPr lang="ru-RU" sz="4000" b="1">
                <a:latin typeface="Liberation Serif"/>
                <a:ea typeface="Calibri"/>
              </a:rPr>
              <a:t>«Ночевала тучка золотая»</a:t>
            </a:r>
            <a:br>
              <a:rPr lang="ru-RU" sz="4000">
                <a:latin typeface="Liberation Serif"/>
                <a:ea typeface="Calibri"/>
              </a:rPr>
            </a:br>
            <a:endParaRPr lang="ru-RU" sz="4000">
              <a:latin typeface="Liberation Serif"/>
            </a:endParaRPr>
          </a:p>
        </p:txBody>
      </p:sp>
      <p:pic>
        <p:nvPicPr>
          <p:cNvPr id="5" name="Picture 12" descr="170713"/>
          <p:cNvPicPr>
            <a:picLocks noChangeAspect="1" noChangeArrowheads="1"/>
          </p:cNvPicPr>
          <p:nvPr/>
        </p:nvPicPr>
        <p:blipFill>
          <a:blip r:embed="rId3"/>
          <a:stretch/>
        </p:blipFill>
        <p:spPr bwMode="auto">
          <a:xfrm>
            <a:off x="206081" y="1973823"/>
            <a:ext cx="2253166" cy="3379749"/>
          </a:xfrm>
          <a:prstGeom prst="rect">
            <a:avLst/>
          </a:prstGeom>
          <a:noFill/>
          <a:ln>
            <a:noFill/>
          </a:ln>
        </p:spPr>
      </p:pic>
      <p:pic>
        <p:nvPicPr>
          <p:cNvPr id="1026" name="Picture 2" descr="Picture background"/>
          <p:cNvPicPr>
            <a:picLocks noChangeAspect="1" noChangeArrowheads="1"/>
          </p:cNvPicPr>
          <p:nvPr/>
        </p:nvPicPr>
        <p:blipFill>
          <a:blip r:embed="rId4"/>
          <a:stretch/>
        </p:blipFill>
        <p:spPr bwMode="auto">
          <a:xfrm>
            <a:off x="4491100" y="2103143"/>
            <a:ext cx="7520749" cy="4230422"/>
          </a:xfrm>
          <a:prstGeom prst="rect">
            <a:avLst/>
          </a:prstGeom>
          <a:noFill/>
        </p:spPr>
      </p:pic>
      <p:pic>
        <p:nvPicPr>
          <p:cNvPr id="3" name="Рисунок 2"/>
          <p:cNvPicPr>
            <a:picLocks noChangeAspect="1"/>
          </p:cNvPicPr>
          <p:nvPr/>
        </p:nvPicPr>
        <p:blipFill>
          <a:blip r:embed="rId5"/>
          <a:srcRect l="12899" t="7843" r="14158" b="5686"/>
          <a:stretch/>
        </p:blipFill>
        <p:spPr bwMode="auto">
          <a:xfrm>
            <a:off x="2318616" y="3068118"/>
            <a:ext cx="2065895" cy="326544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659558" y="452718"/>
            <a:ext cx="9404723" cy="1400530"/>
          </a:xfrm>
        </p:spPr>
        <p:txBody>
          <a:bodyPr/>
          <a:lstStyle/>
          <a:p>
            <a:pPr algn="ctr">
              <a:defRPr/>
            </a:pPr>
            <a:r>
              <a:rPr lang="ru-RU" sz="4000" b="1">
                <a:latin typeface="Liberation Serif"/>
                <a:ea typeface="Calibri"/>
              </a:rPr>
              <a:t>Анатолий Игнатьевич </a:t>
            </a:r>
            <a:r>
              <a:rPr lang="ru-RU" sz="4000" b="1">
                <a:latin typeface="Liberation Serif"/>
                <a:ea typeface="Calibri"/>
              </a:rPr>
              <a:t>Приставкин</a:t>
            </a:r>
            <a:br>
              <a:rPr lang="ru-RU" sz="4000">
                <a:latin typeface="Liberation Serif"/>
                <a:ea typeface="Calibri"/>
              </a:rPr>
            </a:br>
            <a:r>
              <a:rPr lang="ru-RU" sz="4000" b="1">
                <a:latin typeface="Liberation Serif"/>
                <a:ea typeface="Calibri"/>
              </a:rPr>
              <a:t>«Ночевала тучка золотая» </a:t>
            </a:r>
            <a:endParaRPr lang="ru-RU" sz="4000" b="1">
              <a:latin typeface="Liberation Serif"/>
            </a:endParaRPr>
          </a:p>
        </p:txBody>
      </p:sp>
      <p:sp>
        <p:nvSpPr>
          <p:cNvPr id="3" name="Объект 2"/>
          <p:cNvSpPr>
            <a:spLocks noGrp="1"/>
          </p:cNvSpPr>
          <p:nvPr>
            <p:ph idx="1"/>
          </p:nvPr>
        </p:nvSpPr>
        <p:spPr bwMode="auto">
          <a:xfrm>
            <a:off x="4410635" y="1987718"/>
            <a:ext cx="7301753" cy="5648528"/>
          </a:xfrm>
        </p:spPr>
        <p:txBody>
          <a:bodyPr>
            <a:noAutofit/>
          </a:bodyPr>
          <a:lstStyle/>
          <a:p>
            <a:pPr algn="just">
              <a:lnSpc>
                <a:spcPct val="120000"/>
              </a:lnSpc>
              <a:defRPr/>
            </a:pPr>
            <a:r>
              <a:rPr lang="ru-RU" sz="2400">
                <a:latin typeface="Liberation Serif"/>
              </a:rPr>
              <a:t>Книга – откровение. Крик души. Рвущая душу реальность. </a:t>
            </a:r>
            <a:r>
              <a:rPr lang="ru-RU" sz="2400">
                <a:latin typeface="Liberation Serif"/>
              </a:rPr>
              <a:t>Повесть </a:t>
            </a:r>
            <a:r>
              <a:rPr lang="ru-RU" sz="2400">
                <a:latin typeface="Liberation Serif"/>
              </a:rPr>
              <a:t>написана безжалостно, но с великим состраданием. Жестоко и нежно. Твердо и с замирающим </a:t>
            </a:r>
            <a:r>
              <a:rPr lang="ru-RU" sz="2400">
                <a:latin typeface="Liberation Serif"/>
              </a:rPr>
              <a:t>сердцем. </a:t>
            </a:r>
            <a:endParaRPr/>
          </a:p>
          <a:p>
            <a:pPr algn="just">
              <a:lnSpc>
                <a:spcPct val="120000"/>
              </a:lnSpc>
              <a:defRPr/>
            </a:pPr>
            <a:r>
              <a:rPr lang="ru-RU" sz="2400">
                <a:latin typeface="Liberation Serif"/>
              </a:rPr>
              <a:t>В </a:t>
            </a:r>
            <a:r>
              <a:rPr lang="ru-RU" sz="2400">
                <a:latin typeface="Liberation Serif"/>
              </a:rPr>
              <a:t>ней почти нет плохих людей. И тем более нет плохих народов. И дело не только в том, что автор первым показал, как происходила насильственная депортация целого народа, - будучи свидетелем тех трагических событий, он сумел создать мудрое и доброе произведение. </a:t>
            </a:r>
            <a:endParaRPr/>
          </a:p>
          <a:p>
            <a:pPr>
              <a:defRPr/>
            </a:pPr>
            <a:endParaRPr lang="ru-RU" sz="2400">
              <a:latin typeface="Liberation Serif"/>
            </a:endParaRPr>
          </a:p>
        </p:txBody>
      </p:sp>
      <p:pic>
        <p:nvPicPr>
          <p:cNvPr id="4" name="Picture 5" descr="pristavkin_676"/>
          <p:cNvPicPr>
            <a:picLocks noChangeAspect="1" noChangeArrowheads="1"/>
          </p:cNvPicPr>
          <p:nvPr/>
        </p:nvPicPr>
        <p:blipFill>
          <a:blip r:embed="rId3"/>
          <a:srcRect l="0" t="0" r="6906" b="0"/>
          <a:stretch/>
        </p:blipFill>
        <p:spPr bwMode="auto">
          <a:xfrm>
            <a:off x="295834" y="1987718"/>
            <a:ext cx="3993199" cy="398277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659558" y="452718"/>
            <a:ext cx="9404723" cy="1400530"/>
          </a:xfrm>
        </p:spPr>
        <p:txBody>
          <a:bodyPr/>
          <a:lstStyle/>
          <a:p>
            <a:pPr algn="ctr">
              <a:defRPr/>
            </a:pPr>
            <a:r>
              <a:rPr lang="ru-RU" sz="4000" b="1">
                <a:latin typeface="Liberation Serif"/>
                <a:ea typeface="Calibri"/>
              </a:rPr>
              <a:t>Анатолий Игнатьевич </a:t>
            </a:r>
            <a:r>
              <a:rPr lang="ru-RU" sz="4000" b="1">
                <a:latin typeface="Liberation Serif"/>
                <a:ea typeface="Calibri"/>
              </a:rPr>
              <a:t>Приставкин</a:t>
            </a:r>
            <a:br>
              <a:rPr lang="ru-RU" sz="4000">
                <a:latin typeface="Liberation Serif"/>
                <a:ea typeface="Calibri"/>
              </a:rPr>
            </a:br>
            <a:r>
              <a:rPr lang="ru-RU" sz="4000" b="1">
                <a:latin typeface="Liberation Serif"/>
                <a:ea typeface="Calibri"/>
              </a:rPr>
              <a:t>«Ночевала тучка золотая» </a:t>
            </a:r>
            <a:endParaRPr lang="ru-RU" sz="4000" b="1">
              <a:latin typeface="Liberation Serif"/>
            </a:endParaRPr>
          </a:p>
        </p:txBody>
      </p:sp>
      <p:sp>
        <p:nvSpPr>
          <p:cNvPr id="3" name="Объект 2"/>
          <p:cNvSpPr>
            <a:spLocks noGrp="1"/>
          </p:cNvSpPr>
          <p:nvPr>
            <p:ph idx="1"/>
          </p:nvPr>
        </p:nvSpPr>
        <p:spPr bwMode="auto">
          <a:xfrm>
            <a:off x="4410635" y="1987718"/>
            <a:ext cx="7301753" cy="5648528"/>
          </a:xfrm>
        </p:spPr>
        <p:txBody>
          <a:bodyPr>
            <a:noAutofit/>
          </a:bodyPr>
          <a:lstStyle/>
          <a:p>
            <a:pPr algn="just">
              <a:defRPr/>
            </a:pPr>
            <a:r>
              <a:rPr lang="ru-RU" sz="2400">
                <a:latin typeface="Liberation Serif"/>
              </a:rPr>
              <a:t>Главные герои его произведения смогли понять, что люди не должны убивать друг друга, должны жить дружно. Они это поняли, так как им нечего было делить, они ценили друг друга за человеческие качества, их не интересовало, кто какой национальности. Им были понятны и близки страхи и неуверенность, надежды и мечты друг друга. </a:t>
            </a:r>
            <a:endParaRPr lang="ru-RU" sz="2400">
              <a:latin typeface="Liberation Serif"/>
            </a:endParaRPr>
          </a:p>
          <a:p>
            <a:pPr algn="just">
              <a:defRPr/>
            </a:pPr>
            <a:r>
              <a:rPr lang="ru-RU" sz="2400">
                <a:latin typeface="Liberation Serif"/>
              </a:rPr>
              <a:t>Пройдя </a:t>
            </a:r>
            <a:r>
              <a:rPr lang="ru-RU" sz="2400">
                <a:latin typeface="Liberation Serif"/>
              </a:rPr>
              <a:t>страшные испытания, среди крови и смерти они не потеряли главного: человеческого отношения к людям. </a:t>
            </a:r>
            <a:endParaRPr/>
          </a:p>
          <a:p>
            <a:pPr>
              <a:defRPr/>
            </a:pPr>
            <a:endParaRPr lang="ru-RU" sz="2400">
              <a:latin typeface="Liberation Serif"/>
            </a:endParaRPr>
          </a:p>
        </p:txBody>
      </p:sp>
      <p:pic>
        <p:nvPicPr>
          <p:cNvPr id="5" name="Picture 6" descr="0021-058-17-oktjabrja-80-let-so-dnja-rozhdenija-Anatolija-Ignatevicha-Pristavkina"/>
          <p:cNvPicPr>
            <a:picLocks noChangeAspect="1" noChangeArrowheads="1"/>
          </p:cNvPicPr>
          <p:nvPr/>
        </p:nvPicPr>
        <p:blipFill>
          <a:blip r:embed="rId3"/>
          <a:stretch/>
        </p:blipFill>
        <p:spPr bwMode="auto">
          <a:xfrm>
            <a:off x="847816" y="1853248"/>
            <a:ext cx="3065930" cy="476164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656195" y="345140"/>
            <a:ext cx="9404723" cy="1400530"/>
          </a:xfrm>
        </p:spPr>
        <p:txBody>
          <a:bodyPr/>
          <a:lstStyle/>
          <a:p>
            <a:pPr algn="ctr">
              <a:defRPr/>
            </a:pPr>
            <a:r>
              <a:rPr lang="ru-RU" sz="4000" b="1">
                <a:latin typeface="Liberation Serif"/>
                <a:ea typeface="Calibri"/>
              </a:rPr>
              <a:t>Анатолий Игнатьевич </a:t>
            </a:r>
            <a:r>
              <a:rPr lang="ru-RU" sz="4000" b="1">
                <a:latin typeface="Liberation Serif"/>
                <a:ea typeface="Calibri"/>
              </a:rPr>
              <a:t>Приставкин</a:t>
            </a:r>
            <a:br>
              <a:rPr lang="ru-RU" sz="4000">
                <a:latin typeface="Liberation Serif"/>
                <a:ea typeface="Calibri"/>
              </a:rPr>
            </a:br>
            <a:r>
              <a:rPr lang="ru-RU" sz="4000" b="1">
                <a:latin typeface="Liberation Serif"/>
                <a:ea typeface="Calibri"/>
              </a:rPr>
              <a:t>«Ночевала тучка золотая» </a:t>
            </a:r>
            <a:endParaRPr lang="ru-RU" sz="4000" b="1">
              <a:latin typeface="Liberation Serif"/>
            </a:endParaRPr>
          </a:p>
        </p:txBody>
      </p:sp>
      <p:sp>
        <p:nvSpPr>
          <p:cNvPr id="3" name="Объект 2"/>
          <p:cNvSpPr>
            <a:spLocks noGrp="1"/>
          </p:cNvSpPr>
          <p:nvPr>
            <p:ph idx="1"/>
          </p:nvPr>
        </p:nvSpPr>
        <p:spPr bwMode="auto">
          <a:xfrm>
            <a:off x="3514509" y="1680501"/>
            <a:ext cx="7798480" cy="5648528"/>
          </a:xfrm>
        </p:spPr>
        <p:txBody>
          <a:bodyPr>
            <a:noAutofit/>
          </a:bodyPr>
          <a:lstStyle/>
          <a:p>
            <a:pPr algn="just">
              <a:defRPr/>
            </a:pPr>
            <a:r>
              <a:rPr lang="ru-RU" sz="2400">
                <a:latin typeface="Liberation Serif"/>
              </a:rPr>
              <a:t>П</a:t>
            </a:r>
            <a:r>
              <a:rPr lang="ru-RU" sz="2400">
                <a:latin typeface="Liberation Serif"/>
              </a:rPr>
              <a:t>о </a:t>
            </a:r>
            <a:r>
              <a:rPr lang="ru-RU" sz="2400">
                <a:latin typeface="Liberation Serif"/>
              </a:rPr>
              <a:t>мотивам </a:t>
            </a:r>
            <a:r>
              <a:rPr lang="ru-RU" sz="2400">
                <a:latin typeface="Liberation Serif"/>
              </a:rPr>
              <a:t>повести </a:t>
            </a:r>
            <a:r>
              <a:rPr lang="ru-RU" sz="2400">
                <a:latin typeface="Liberation Serif"/>
              </a:rPr>
              <a:t> </a:t>
            </a:r>
            <a:r>
              <a:rPr lang="ru-RU" sz="2400">
                <a:solidFill>
                  <a:prstClr val="white"/>
                </a:solidFill>
                <a:latin typeface="Liberation Serif"/>
              </a:rPr>
              <a:t> «Ночевала тучка золотая» </a:t>
            </a:r>
            <a:r>
              <a:rPr lang="ru-RU" sz="2400">
                <a:latin typeface="Liberation Serif"/>
              </a:rPr>
              <a:t>Анатолия </a:t>
            </a:r>
            <a:r>
              <a:rPr lang="ru-RU" sz="2400">
                <a:latin typeface="Liberation Serif"/>
              </a:rPr>
              <a:t>Приставкина о судьбе двух братьев-близнецов, познавших все тяготы военного детства в 40-е </a:t>
            </a:r>
            <a:r>
              <a:rPr lang="ru-RU" sz="2400">
                <a:latin typeface="Liberation Serif"/>
              </a:rPr>
              <a:t>годы</a:t>
            </a:r>
            <a:r>
              <a:rPr lang="ru-RU" sz="2400">
                <a:latin typeface="Liberation Serif"/>
              </a:rPr>
              <a:t>, </a:t>
            </a:r>
            <a:r>
              <a:rPr lang="ru-RU" sz="2400">
                <a:latin typeface="Liberation Serif"/>
              </a:rPr>
              <a:t>в 1989 году был снят одноименный фильм </a:t>
            </a:r>
            <a:r>
              <a:rPr lang="ru-RU" sz="2400">
                <a:latin typeface="Liberation Serif"/>
              </a:rPr>
              <a:t>  режиссера </a:t>
            </a:r>
            <a:r>
              <a:rPr lang="ru-RU" sz="2400">
                <a:latin typeface="Liberation Serif"/>
              </a:rPr>
              <a:t>Суламбека</a:t>
            </a:r>
            <a:r>
              <a:rPr lang="ru-RU" sz="2400">
                <a:latin typeface="Liberation Serif"/>
              </a:rPr>
              <a:t> </a:t>
            </a:r>
            <a:r>
              <a:rPr lang="ru-RU" sz="2400">
                <a:latin typeface="Liberation Serif"/>
              </a:rPr>
              <a:t>Мамилова</a:t>
            </a:r>
            <a:r>
              <a:rPr lang="ru-RU" sz="2400">
                <a:latin typeface="Liberation Serif"/>
              </a:rPr>
              <a:t>. </a:t>
            </a:r>
            <a:endParaRPr lang="ru-RU" sz="2400">
              <a:latin typeface="Liberation Serif"/>
            </a:endParaRPr>
          </a:p>
          <a:p>
            <a:pPr algn="just">
              <a:defRPr/>
            </a:pPr>
            <a:r>
              <a:rPr lang="ru-RU" sz="2400">
                <a:latin typeface="Liberation Serif"/>
              </a:rPr>
              <a:t>В </a:t>
            </a:r>
            <a:r>
              <a:rPr lang="ru-RU" sz="2400">
                <a:latin typeface="Liberation Serif"/>
              </a:rPr>
              <a:t>качестве сценариста выступил сам Приставкин, </a:t>
            </a:r>
            <a:r>
              <a:rPr lang="ru-RU" sz="2400">
                <a:latin typeface="Liberation Serif"/>
              </a:rPr>
              <a:t>адаптировавший </a:t>
            </a:r>
            <a:r>
              <a:rPr lang="ru-RU" sz="2400">
                <a:latin typeface="Liberation Serif"/>
              </a:rPr>
              <a:t>текст для экранизации</a:t>
            </a:r>
            <a:r>
              <a:rPr lang="ru-RU" sz="2400">
                <a:latin typeface="Liberation Serif"/>
              </a:rPr>
              <a:t>.</a:t>
            </a:r>
            <a:endParaRPr/>
          </a:p>
          <a:p>
            <a:pPr algn="just">
              <a:defRPr/>
            </a:pPr>
            <a:r>
              <a:rPr lang="ru-RU" sz="2400">
                <a:latin typeface="Liberation Serif"/>
              </a:rPr>
              <a:t>Главный  посыл автора, который он хотел донести до читателей и зрителей: : </a:t>
            </a:r>
            <a:r>
              <a:rPr lang="ru-RU" sz="2400">
                <a:latin typeface="Liberation Serif"/>
              </a:rPr>
              <a:t>перед лицом общего горя и смерти национальные различия исчезают, уступая место истинному человеческому братству.</a:t>
            </a:r>
            <a:endParaRPr/>
          </a:p>
          <a:p>
            <a:pPr>
              <a:defRPr/>
            </a:pPr>
            <a:endParaRPr lang="ru-RU" sz="2400">
              <a:latin typeface="Liberation Serif"/>
            </a:endParaRPr>
          </a:p>
        </p:txBody>
      </p:sp>
      <p:pic>
        <p:nvPicPr>
          <p:cNvPr id="6" name="Рисунок 5"/>
          <p:cNvPicPr>
            <a:picLocks noChangeAspect="1"/>
          </p:cNvPicPr>
          <p:nvPr/>
        </p:nvPicPr>
        <p:blipFill>
          <a:blip r:embed="rId3"/>
          <a:srcRect l="171" t="17580" r="7409" b="0"/>
          <a:stretch/>
        </p:blipFill>
        <p:spPr bwMode="auto">
          <a:xfrm>
            <a:off x="401980" y="1745670"/>
            <a:ext cx="3112528" cy="2443031"/>
          </a:xfrm>
          <a:prstGeom prst="rect">
            <a:avLst/>
          </a:prstGeom>
        </p:spPr>
      </p:pic>
      <p:pic>
        <p:nvPicPr>
          <p:cNvPr id="7" name="Рисунок 6"/>
          <p:cNvPicPr>
            <a:picLocks noChangeAspect="1"/>
          </p:cNvPicPr>
          <p:nvPr/>
        </p:nvPicPr>
        <p:blipFill>
          <a:blip r:embed="rId4"/>
          <a:srcRect l="9119" t="15558" r="2736" b="0"/>
          <a:stretch/>
        </p:blipFill>
        <p:spPr bwMode="auto">
          <a:xfrm>
            <a:off x="404356" y="4350218"/>
            <a:ext cx="3110152" cy="222021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15240" y="430564"/>
            <a:ext cx="9759070" cy="1400530"/>
          </a:xfrm>
        </p:spPr>
        <p:txBody>
          <a:bodyPr/>
          <a:lstStyle/>
          <a:p>
            <a:pPr algn="ctr">
              <a:defRPr/>
            </a:pPr>
            <a:r>
              <a:rPr lang="ru-RU" sz="4000" b="1">
                <a:latin typeface="Liberation Serif"/>
              </a:rPr>
              <a:t>Ольга Громова «Сахарный ребенок»</a:t>
            </a:r>
            <a:endParaRPr lang="ru-RU" sz="4000" b="1">
              <a:latin typeface="Liberation Serif"/>
            </a:endParaRPr>
          </a:p>
        </p:txBody>
      </p:sp>
      <p:sp>
        <p:nvSpPr>
          <p:cNvPr id="3" name="Объект 2"/>
          <p:cNvSpPr>
            <a:spLocks noGrp="1"/>
          </p:cNvSpPr>
          <p:nvPr>
            <p:ph idx="1"/>
          </p:nvPr>
        </p:nvSpPr>
        <p:spPr bwMode="auto">
          <a:xfrm>
            <a:off x="6823823" y="4483662"/>
            <a:ext cx="5096434" cy="5427388"/>
          </a:xfrm>
        </p:spPr>
        <p:txBody>
          <a:bodyPr>
            <a:normAutofit/>
          </a:bodyPr>
          <a:lstStyle/>
          <a:p>
            <a:pPr algn="just">
              <a:defRPr/>
            </a:pPr>
            <a:r>
              <a:rPr lang="ru-RU" sz="2400">
                <a:latin typeface="Liberation Serif"/>
              </a:rPr>
              <a:t>«Когда люди сами перенесли много тяжёлого в жизни, они помогают другим</a:t>
            </a:r>
            <a:r>
              <a:rPr lang="ru-RU" sz="2400">
                <a:latin typeface="Liberation Serif"/>
              </a:rPr>
              <a:t>…».</a:t>
            </a:r>
            <a:endParaRPr/>
          </a:p>
          <a:p>
            <a:pPr algn="just">
              <a:defRPr/>
            </a:pPr>
            <a:endParaRPr lang="ru-RU" sz="2400">
              <a:latin typeface="Liberation Serif"/>
            </a:endParaRPr>
          </a:p>
          <a:p>
            <a:pPr algn="just">
              <a:defRPr/>
            </a:pPr>
            <a:endParaRPr lang="ru-RU" sz="2400">
              <a:latin typeface="Liberation Serif"/>
            </a:endParaRPr>
          </a:p>
        </p:txBody>
      </p:sp>
      <p:pic>
        <p:nvPicPr>
          <p:cNvPr id="6" name="Рисунок 5"/>
          <p:cNvPicPr>
            <a:picLocks noChangeAspect="1"/>
          </p:cNvPicPr>
          <p:nvPr/>
        </p:nvPicPr>
        <p:blipFill>
          <a:blip r:embed="rId2"/>
          <a:stretch/>
        </p:blipFill>
        <p:spPr bwMode="auto">
          <a:xfrm>
            <a:off x="170289" y="1431261"/>
            <a:ext cx="6653533" cy="4118853"/>
          </a:xfrm>
          <a:prstGeom prst="rect">
            <a:avLst/>
          </a:prstGeom>
        </p:spPr>
      </p:pic>
      <p:pic>
        <p:nvPicPr>
          <p:cNvPr id="5" name="Рисунок 4"/>
          <p:cNvPicPr>
            <a:picLocks noChangeAspect="1"/>
          </p:cNvPicPr>
          <p:nvPr/>
        </p:nvPicPr>
        <p:blipFill>
          <a:blip r:embed="rId3"/>
          <a:stretch/>
        </p:blipFill>
        <p:spPr bwMode="auto">
          <a:xfrm>
            <a:off x="7017257" y="1431261"/>
            <a:ext cx="2858059" cy="285805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63723" y="366170"/>
            <a:ext cx="9329627" cy="1400530"/>
          </a:xfrm>
        </p:spPr>
        <p:txBody>
          <a:bodyPr/>
          <a:lstStyle/>
          <a:p>
            <a:pPr algn="ctr">
              <a:defRPr/>
            </a:pPr>
            <a:r>
              <a:rPr lang="ru-RU" sz="4000" b="1">
                <a:latin typeface="Liberation Serif"/>
              </a:rPr>
              <a:t>Ольга Громова «Сахарный ребенок»</a:t>
            </a:r>
            <a:endParaRPr lang="ru-RU" sz="4000" b="1">
              <a:latin typeface="Liberation Serif"/>
            </a:endParaRPr>
          </a:p>
        </p:txBody>
      </p:sp>
      <p:sp>
        <p:nvSpPr>
          <p:cNvPr id="3" name="Объект 2"/>
          <p:cNvSpPr>
            <a:spLocks noGrp="1"/>
          </p:cNvSpPr>
          <p:nvPr>
            <p:ph idx="1"/>
          </p:nvPr>
        </p:nvSpPr>
        <p:spPr bwMode="auto">
          <a:xfrm>
            <a:off x="5514809" y="1636674"/>
            <a:ext cx="6359511" cy="5427388"/>
          </a:xfrm>
        </p:spPr>
        <p:txBody>
          <a:bodyPr>
            <a:normAutofit/>
          </a:bodyPr>
          <a:lstStyle/>
          <a:p>
            <a:pPr algn="just">
              <a:defRPr/>
            </a:pPr>
            <a:r>
              <a:rPr lang="ru-RU" sz="2400">
                <a:latin typeface="Liberation Serif"/>
              </a:rPr>
              <a:t>История девочки, родившейся в очень тёплой, любящей, интеллигентной и образованной </a:t>
            </a:r>
            <a:r>
              <a:rPr lang="ru-RU" sz="2400">
                <a:latin typeface="Liberation Serif"/>
              </a:rPr>
              <a:t>семье:  «</a:t>
            </a:r>
            <a:r>
              <a:rPr lang="ru-RU" sz="2400">
                <a:latin typeface="Liberation Serif"/>
              </a:rPr>
              <a:t>Завтра будет утро и опять будет счастье</a:t>
            </a:r>
            <a:r>
              <a:rPr lang="ru-RU" sz="2400">
                <a:latin typeface="Liberation Serif"/>
              </a:rPr>
              <a:t>»,</a:t>
            </a:r>
            <a:endParaRPr/>
          </a:p>
          <a:p>
            <a:pPr algn="just">
              <a:defRPr/>
            </a:pPr>
            <a:r>
              <a:rPr lang="ru-RU" sz="2400">
                <a:latin typeface="Liberation Serif"/>
              </a:rPr>
              <a:t>попавшей в холодный, непредсказуемый и недружелюбный мир с клеймом «дочь врага народа».</a:t>
            </a:r>
            <a:endParaRPr/>
          </a:p>
          <a:p>
            <a:pPr algn="just">
              <a:defRPr/>
            </a:pPr>
            <a:r>
              <a:rPr lang="ru-RU" sz="2400">
                <a:latin typeface="Liberation Serif"/>
              </a:rPr>
              <a:t> Мир перевернулся… </a:t>
            </a:r>
            <a:endParaRPr/>
          </a:p>
          <a:p>
            <a:pPr algn="just">
              <a:defRPr/>
            </a:pPr>
            <a:r>
              <a:rPr lang="ru-RU" sz="2400">
                <a:latin typeface="Liberation Serif"/>
              </a:rPr>
              <a:t>Как не озлобиться, не отчаяться, не потерять веру в людей , не сойти с ума? </a:t>
            </a:r>
            <a:endParaRPr/>
          </a:p>
          <a:p>
            <a:pPr algn="just">
              <a:defRPr/>
            </a:pPr>
            <a:endParaRPr lang="ru-RU" sz="2400">
              <a:latin typeface="Liberation Serif"/>
            </a:endParaRPr>
          </a:p>
          <a:p>
            <a:pPr algn="just">
              <a:defRPr/>
            </a:pPr>
            <a:endParaRPr lang="ru-RU" sz="2400">
              <a:latin typeface="Liberation Serif"/>
            </a:endParaRPr>
          </a:p>
        </p:txBody>
      </p:sp>
      <p:pic>
        <p:nvPicPr>
          <p:cNvPr id="2050" name="Picture 2" descr="Picture background"/>
          <p:cNvPicPr>
            <a:picLocks noChangeAspect="1" noChangeArrowheads="1"/>
          </p:cNvPicPr>
          <p:nvPr/>
        </p:nvPicPr>
        <p:blipFill>
          <a:blip r:embed="rId2"/>
          <a:srcRect l="0" t="13412" r="1801" b="12979"/>
          <a:stretch/>
        </p:blipFill>
        <p:spPr bwMode="auto">
          <a:xfrm>
            <a:off x="363723" y="1766700"/>
            <a:ext cx="5033948" cy="3773349"/>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76517" y="375444"/>
            <a:ext cx="9404723" cy="1400530"/>
          </a:xfrm>
        </p:spPr>
        <p:txBody>
          <a:bodyPr/>
          <a:lstStyle/>
          <a:p>
            <a:pPr algn="ctr">
              <a:defRPr/>
            </a:pPr>
            <a:r>
              <a:rPr lang="ru-RU" sz="4000" b="1">
                <a:latin typeface="Liberation Serif"/>
              </a:rPr>
              <a:t>Ольга Громова «Сахарный ребенок»</a:t>
            </a:r>
            <a:endParaRPr lang="ru-RU" sz="4000" b="1">
              <a:latin typeface="Liberation Serif"/>
            </a:endParaRPr>
          </a:p>
        </p:txBody>
      </p:sp>
      <p:sp>
        <p:nvSpPr>
          <p:cNvPr id="3" name="Объект 2"/>
          <p:cNvSpPr>
            <a:spLocks noGrp="1"/>
          </p:cNvSpPr>
          <p:nvPr>
            <p:ph idx="1"/>
          </p:nvPr>
        </p:nvSpPr>
        <p:spPr bwMode="auto">
          <a:xfrm>
            <a:off x="5540188" y="1363328"/>
            <a:ext cx="6347013" cy="5427388"/>
          </a:xfrm>
        </p:spPr>
        <p:txBody>
          <a:bodyPr>
            <a:normAutofit fontScale="92500"/>
          </a:bodyPr>
          <a:lstStyle/>
          <a:p>
            <a:pPr algn="just">
              <a:defRPr/>
            </a:pPr>
            <a:r>
              <a:rPr lang="ru-RU" sz="2400">
                <a:latin typeface="Liberation Serif"/>
              </a:rPr>
              <a:t>…«хороших людей вокруг всё равно больше, чем плохих, надо только, чтобы твоя обида на жизнь их не заслоняла».</a:t>
            </a:r>
            <a:endParaRPr/>
          </a:p>
          <a:p>
            <a:pPr algn="just">
              <a:defRPr/>
            </a:pPr>
            <a:r>
              <a:rPr lang="ru-RU" sz="2400">
                <a:latin typeface="Liberation Serif"/>
              </a:rPr>
              <a:t>И</a:t>
            </a:r>
            <a:r>
              <a:rPr lang="ru-RU" sz="2400">
                <a:latin typeface="Liberation Serif"/>
              </a:rPr>
              <a:t>, действительно, эти люди встречаются </a:t>
            </a:r>
            <a:r>
              <a:rPr lang="ru-RU" sz="2400">
                <a:latin typeface="Liberation Serif"/>
              </a:rPr>
              <a:t>повсюду</a:t>
            </a:r>
            <a:r>
              <a:rPr lang="ru-RU" sz="2400">
                <a:latin typeface="Liberation Serif"/>
              </a:rPr>
              <a:t>. </a:t>
            </a:r>
            <a:r>
              <a:rPr lang="ru-RU" sz="2400">
                <a:latin typeface="Liberation Serif"/>
              </a:rPr>
              <a:t>Киргизы</a:t>
            </a:r>
            <a:r>
              <a:rPr lang="ru-RU" sz="2400">
                <a:latin typeface="Liberation Serif"/>
              </a:rPr>
              <a:t>, украинцы, русские крестьяне, ссыльные немцы. </a:t>
            </a:r>
            <a:endParaRPr lang="ru-RU" sz="2400">
              <a:latin typeface="Liberation Serif"/>
            </a:endParaRPr>
          </a:p>
          <a:p>
            <a:pPr algn="just">
              <a:defRPr/>
            </a:pPr>
            <a:r>
              <a:rPr lang="ru-RU" sz="2400">
                <a:latin typeface="Liberation Serif"/>
              </a:rPr>
              <a:t>Выживают </a:t>
            </a:r>
            <a:r>
              <a:rPr lang="ru-RU" sz="2400">
                <a:latin typeface="Liberation Serif"/>
              </a:rPr>
              <a:t>вместе, сообща. Подкармливают друг друга, одевают, лечат, обогревают. </a:t>
            </a:r>
            <a:endParaRPr lang="ru-RU" sz="2400">
              <a:latin typeface="Liberation Serif"/>
            </a:endParaRPr>
          </a:p>
          <a:p>
            <a:pPr algn="just">
              <a:defRPr/>
            </a:pPr>
            <a:r>
              <a:rPr lang="ru-RU" sz="2400">
                <a:latin typeface="Liberation Serif"/>
              </a:rPr>
              <a:t>Вот </a:t>
            </a:r>
            <a:r>
              <a:rPr lang="ru-RU" sz="2400">
                <a:latin typeface="Liberation Serif"/>
              </a:rPr>
              <a:t>эта общность, это «вместе» здесь является спасительным. Просветом в черноте обстоятельств. </a:t>
            </a:r>
            <a:endParaRPr lang="ru-RU" sz="2400">
              <a:latin typeface="Liberation Serif"/>
            </a:endParaRPr>
          </a:p>
          <a:p>
            <a:pPr algn="just">
              <a:defRPr/>
            </a:pPr>
            <a:r>
              <a:rPr lang="ru-RU" sz="2400">
                <a:latin typeface="Liberation Serif"/>
              </a:rPr>
              <a:t>То</a:t>
            </a:r>
            <a:r>
              <a:rPr lang="ru-RU" sz="2400">
                <a:latin typeface="Liberation Serif"/>
              </a:rPr>
              <a:t>, ради чего стоит жить, верить в людей, в будущее, которое когда-то всё же развернётся своей светлой стороной.</a:t>
            </a:r>
            <a:endParaRPr lang="ru-RU" sz="2400">
              <a:latin typeface="Liberation Serif"/>
            </a:endParaRPr>
          </a:p>
        </p:txBody>
      </p:sp>
      <p:pic>
        <p:nvPicPr>
          <p:cNvPr id="1028" name="Picture 4" descr="Picture background"/>
          <p:cNvPicPr>
            <a:picLocks noChangeAspect="1" noChangeArrowheads="1"/>
          </p:cNvPicPr>
          <p:nvPr/>
        </p:nvPicPr>
        <p:blipFill>
          <a:blip r:embed="rId2"/>
          <a:srcRect l="0" t="17521" r="-58" b="6234"/>
          <a:stretch/>
        </p:blipFill>
        <p:spPr bwMode="auto">
          <a:xfrm>
            <a:off x="376517" y="1565844"/>
            <a:ext cx="5163671" cy="393469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 name="Объект 2"/>
          <p:cNvSpPr>
            <a:spLocks noGrp="1"/>
          </p:cNvSpPr>
          <p:nvPr>
            <p:ph idx="1"/>
          </p:nvPr>
        </p:nvSpPr>
        <p:spPr bwMode="auto">
          <a:xfrm>
            <a:off x="518096" y="1163799"/>
            <a:ext cx="11021632" cy="4195481"/>
          </a:xfrm>
        </p:spPr>
        <p:txBody>
          <a:bodyPr>
            <a:noAutofit/>
          </a:bodyPr>
          <a:lstStyle/>
          <a:p>
            <a:pPr>
              <a:defRPr/>
            </a:pPr>
            <a:r>
              <a:rPr lang="ru-RU" sz="3200">
                <a:latin typeface="Liberation Serif"/>
              </a:rPr>
              <a:t>Единство – возвестил оракул наших дней,</a:t>
            </a:r>
            <a:endParaRPr/>
          </a:p>
          <a:p>
            <a:pPr>
              <a:defRPr/>
            </a:pPr>
            <a:r>
              <a:rPr lang="ru-RU" sz="3200">
                <a:latin typeface="Liberation Serif"/>
              </a:rPr>
              <a:t>Быть может спаяно железом лишь и кровью.</a:t>
            </a:r>
            <a:endParaRPr/>
          </a:p>
          <a:p>
            <a:pPr>
              <a:defRPr/>
            </a:pPr>
            <a:r>
              <a:rPr lang="ru-RU" sz="3200">
                <a:latin typeface="Liberation Serif"/>
              </a:rPr>
              <a:t>Но мы попробуем спаять его любовью,</a:t>
            </a:r>
            <a:endParaRPr/>
          </a:p>
          <a:p>
            <a:pPr>
              <a:defRPr/>
            </a:pPr>
            <a:r>
              <a:rPr lang="ru-RU" sz="3200">
                <a:latin typeface="Liberation Serif"/>
              </a:rPr>
              <a:t>А там посмотрим, что прочней</a:t>
            </a:r>
            <a:r>
              <a:rPr lang="ru-RU" sz="3200">
                <a:latin typeface="Liberation Serif"/>
              </a:rPr>
              <a:t>…».</a:t>
            </a:r>
            <a:endParaRPr/>
          </a:p>
          <a:p>
            <a:pPr marL="0" indent="0">
              <a:buNone/>
              <a:defRPr/>
            </a:pPr>
            <a:r>
              <a:rPr lang="ru-RU" sz="3200">
                <a:latin typeface="Liberation Serif"/>
              </a:rPr>
              <a:t>                                                                           Ф</a:t>
            </a:r>
            <a:r>
              <a:rPr lang="ru-RU" sz="3200">
                <a:latin typeface="Liberation Serif"/>
              </a:rPr>
              <a:t>. И. </a:t>
            </a:r>
            <a:r>
              <a:rPr lang="ru-RU" sz="3200">
                <a:latin typeface="Liberation Serif"/>
              </a:rPr>
              <a:t>Тютчев</a:t>
            </a:r>
            <a:endParaRPr/>
          </a:p>
          <a:p>
            <a:pPr>
              <a:defRPr/>
            </a:pPr>
            <a:r>
              <a:rPr lang="ru-RU" sz="3200">
                <a:latin typeface="Liberation Serif"/>
              </a:rPr>
              <a:t>Плохих народов не бывает, бывают лишь плохие люди.</a:t>
            </a:r>
            <a:endParaRPr/>
          </a:p>
          <a:p>
            <a:pPr>
              <a:defRPr/>
            </a:pPr>
            <a:r>
              <a:rPr lang="ru-RU" sz="3200">
                <a:latin typeface="Liberation Serif"/>
              </a:rPr>
              <a:t>Я думаю, что все люди братья.</a:t>
            </a:r>
            <a:endParaRPr/>
          </a:p>
          <a:p>
            <a:pPr marL="0" indent="0">
              <a:buNone/>
              <a:defRPr/>
            </a:pPr>
            <a:r>
              <a:rPr lang="ru-RU" sz="3200">
                <a:latin typeface="Liberation Serif"/>
              </a:rPr>
              <a:t>                                                                           </a:t>
            </a:r>
            <a:r>
              <a:rPr lang="ru-RU" sz="3200">
                <a:latin typeface="Liberation Serif"/>
              </a:rPr>
              <a:t>А.Приставкин</a:t>
            </a:r>
            <a:endParaRPr lang="ru-RU" sz="3200">
              <a:latin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63723" y="533595"/>
            <a:ext cx="9681797" cy="1400530"/>
          </a:xfrm>
        </p:spPr>
        <p:txBody>
          <a:bodyPr/>
          <a:lstStyle/>
          <a:p>
            <a:pPr algn="ctr">
              <a:defRPr/>
            </a:pPr>
            <a:r>
              <a:rPr lang="ru-RU" sz="4000" b="1">
                <a:latin typeface="Liberation Serif"/>
              </a:rPr>
              <a:t>Ольга Громова «Сахарный ребенок»</a:t>
            </a:r>
            <a:endParaRPr lang="ru-RU" sz="4000" b="1">
              <a:latin typeface="Liberation Serif"/>
            </a:endParaRPr>
          </a:p>
        </p:txBody>
      </p:sp>
      <p:sp>
        <p:nvSpPr>
          <p:cNvPr id="3" name="Объект 2"/>
          <p:cNvSpPr>
            <a:spLocks noGrp="1"/>
          </p:cNvSpPr>
          <p:nvPr>
            <p:ph idx="1"/>
          </p:nvPr>
        </p:nvSpPr>
        <p:spPr bwMode="auto">
          <a:xfrm>
            <a:off x="5701553" y="1704507"/>
            <a:ext cx="6037730" cy="5427388"/>
          </a:xfrm>
        </p:spPr>
        <p:txBody>
          <a:bodyPr>
            <a:normAutofit/>
          </a:bodyPr>
          <a:lstStyle/>
          <a:p>
            <a:pPr algn="just">
              <a:defRPr/>
            </a:pPr>
            <a:r>
              <a:rPr lang="ru-RU" sz="2400">
                <a:latin typeface="Liberation Serif"/>
              </a:rPr>
              <a:t>П</a:t>
            </a:r>
            <a:r>
              <a:rPr lang="ru-RU" sz="2400">
                <a:latin typeface="Liberation Serif"/>
              </a:rPr>
              <a:t>рямой </a:t>
            </a:r>
            <a:r>
              <a:rPr lang="ru-RU" sz="2400">
                <a:latin typeface="Liberation Serif"/>
              </a:rPr>
              <a:t>взгляд на мир, </a:t>
            </a:r>
            <a:r>
              <a:rPr lang="ru-RU" sz="2400">
                <a:latin typeface="Liberation Serif"/>
              </a:rPr>
              <a:t>детская </a:t>
            </a:r>
            <a:r>
              <a:rPr lang="ru-RU" sz="2400">
                <a:latin typeface="Liberation Serif"/>
              </a:rPr>
              <a:t>цепкая память делают эту книгу очень лёгкой для восприятия. После неё не остаётся угнетающего чувства беспросветности. Наоборот, есть в ней надежда, вера в человеческое и человека. </a:t>
            </a:r>
            <a:endParaRPr lang="ru-RU" sz="2400">
              <a:latin typeface="Liberation Serif"/>
            </a:endParaRPr>
          </a:p>
          <a:p>
            <a:pPr algn="just">
              <a:defRPr/>
            </a:pPr>
            <a:r>
              <a:rPr lang="ru-RU" sz="2400">
                <a:latin typeface="Liberation Serif"/>
              </a:rPr>
              <a:t>Это истина, в которой сегодня , возможно, кто-то усомнился: доброта — это не слабость, это самая настоящая сила, способная противостоять любой жестокости.</a:t>
            </a:r>
            <a:endParaRPr/>
          </a:p>
          <a:p>
            <a:pPr algn="just">
              <a:defRPr/>
            </a:pPr>
            <a:endParaRPr lang="ru-RU" sz="2400">
              <a:latin typeface="Liberation Serif"/>
            </a:endParaRPr>
          </a:p>
        </p:txBody>
      </p:sp>
      <p:pic>
        <p:nvPicPr>
          <p:cNvPr id="7" name="Picture 2" descr="https://avatars.mds.yandex.net/i?id=3ba64698626440440f5fc4ca38e7159f8863376a-4272115-images-thumbs&amp;n=13"/>
          <p:cNvPicPr>
            <a:picLocks noChangeAspect="1" noChangeArrowheads="1"/>
          </p:cNvPicPr>
          <p:nvPr/>
        </p:nvPicPr>
        <p:blipFill>
          <a:blip r:embed="rId2"/>
          <a:stretch/>
        </p:blipFill>
        <p:spPr bwMode="auto">
          <a:xfrm>
            <a:off x="363723" y="1704507"/>
            <a:ext cx="5073128" cy="3801877"/>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lgn="ctr">
              <a:defRPr/>
            </a:pPr>
            <a:r>
              <a:rPr lang="ru-RU" sz="4000" b="1">
                <a:latin typeface="Liberation Serif"/>
              </a:rPr>
              <a:t>Анна Зенькова «Удар скорпиона»</a:t>
            </a:r>
            <a:endParaRPr lang="ru-RU" sz="4000" b="1">
              <a:latin typeface="Liberation Serif"/>
            </a:endParaRPr>
          </a:p>
        </p:txBody>
      </p:sp>
      <p:pic>
        <p:nvPicPr>
          <p:cNvPr id="6" name="Рисунок 5" descr="зенькова-фото"/>
          <p:cNvPicPr/>
          <p:nvPr/>
        </p:nvPicPr>
        <p:blipFill>
          <a:blip r:embed="rId2"/>
          <a:stretch/>
        </p:blipFill>
        <p:spPr bwMode="auto">
          <a:xfrm>
            <a:off x="390616" y="1355329"/>
            <a:ext cx="3320772" cy="4978236"/>
          </a:xfrm>
          <a:prstGeom prst="rect">
            <a:avLst/>
          </a:prstGeom>
          <a:noFill/>
          <a:ln>
            <a:noFill/>
          </a:ln>
        </p:spPr>
      </p:pic>
      <p:sp>
        <p:nvSpPr>
          <p:cNvPr id="10" name="Объект 9"/>
          <p:cNvSpPr>
            <a:spLocks noGrp="1"/>
          </p:cNvSpPr>
          <p:nvPr>
            <p:ph idx="1"/>
          </p:nvPr>
        </p:nvSpPr>
        <p:spPr bwMode="auto">
          <a:xfrm>
            <a:off x="3966883" y="1355329"/>
            <a:ext cx="7685829" cy="4520658"/>
          </a:xfrm>
        </p:spPr>
        <p:txBody>
          <a:bodyPr>
            <a:normAutofit fontScale="92500"/>
          </a:bodyPr>
          <a:lstStyle/>
          <a:p>
            <a:pPr algn="just">
              <a:defRPr/>
            </a:pPr>
            <a:r>
              <a:rPr lang="ru-RU" sz="2400">
                <a:latin typeface="Liberation Serif"/>
              </a:rPr>
              <a:t>Анна </a:t>
            </a:r>
            <a:r>
              <a:rPr lang="ru-RU" sz="2400">
                <a:latin typeface="Liberation Serif"/>
              </a:rPr>
              <a:t>Зенькова - одна из самых ярких отечественных писательниц. Её книги искренние, громкие, неповторимые. Да, вначале они бьют по самым болезненным точкам, чтобы потом исцелить теплом и добрым </a:t>
            </a:r>
            <a:r>
              <a:rPr lang="ru-RU" sz="2400">
                <a:latin typeface="Liberation Serif"/>
              </a:rPr>
              <a:t>словом.</a:t>
            </a:r>
            <a:endParaRPr/>
          </a:p>
          <a:p>
            <a:pPr algn="just">
              <a:defRPr/>
            </a:pPr>
            <a:r>
              <a:rPr lang="ru-RU" sz="2400">
                <a:latin typeface="Liberation Serif"/>
              </a:rPr>
              <a:t>В своих произведениях затрагивает непростые темы: темы взросления, сиротства, потерь и жизненного выбора. </a:t>
            </a:r>
            <a:endParaRPr lang="ru-RU" sz="2400">
              <a:latin typeface="Liberation Serif"/>
            </a:endParaRPr>
          </a:p>
          <a:p>
            <a:pPr algn="just">
              <a:defRPr/>
            </a:pPr>
            <a:r>
              <a:rPr lang="ru-RU" sz="2400">
                <a:latin typeface="Liberation Serif"/>
              </a:rPr>
              <a:t>В </a:t>
            </a:r>
            <a:r>
              <a:rPr lang="ru-RU" sz="2400">
                <a:latin typeface="Liberation Serif"/>
              </a:rPr>
              <a:t>2021 году жюри Международной детской литературной премии им. В. П. Крапивина присудило победу повести Анны Зеньковой «Удар скорпиона» в номинации «Выбор литературного совета».</a:t>
            </a:r>
            <a:endParaRPr/>
          </a:p>
          <a:p>
            <a:pPr>
              <a:defRPr/>
            </a:pPr>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lgn="ctr">
              <a:defRPr/>
            </a:pPr>
            <a:r>
              <a:rPr lang="ru-RU" sz="4000" b="1">
                <a:latin typeface="Liberation Serif"/>
              </a:rPr>
              <a:t>Анна Зенькова «Удар скорпиона»</a:t>
            </a:r>
            <a:endParaRPr lang="ru-RU" sz="4000" b="1">
              <a:latin typeface="Liberation Serif"/>
            </a:endParaRPr>
          </a:p>
        </p:txBody>
      </p:sp>
      <p:sp>
        <p:nvSpPr>
          <p:cNvPr id="10" name="Объект 9"/>
          <p:cNvSpPr>
            <a:spLocks noGrp="1"/>
          </p:cNvSpPr>
          <p:nvPr>
            <p:ph idx="1"/>
          </p:nvPr>
        </p:nvSpPr>
        <p:spPr bwMode="auto">
          <a:xfrm>
            <a:off x="4083262" y="1355329"/>
            <a:ext cx="7712044" cy="4520658"/>
          </a:xfrm>
        </p:spPr>
        <p:txBody>
          <a:bodyPr>
            <a:normAutofit/>
          </a:bodyPr>
          <a:lstStyle/>
          <a:p>
            <a:pPr algn="just">
              <a:defRPr/>
            </a:pPr>
            <a:r>
              <a:rPr lang="ru-RU" sz="2400">
                <a:latin typeface="Liberation Serif"/>
              </a:rPr>
              <a:t>Свою удивительную повесть «Удар скорпиона» Анна Зенькова посвятила всем детям войны. Автор не берет на себя ответственность рассуждать о причинах произошедшего и вам не советует. Слишком сейчас это актуально, слишком страшно и слишком больно. Нет оправдания войне, и нет смысла в действиях, которые приводят к гибели мирных жителей и инвалидности детей. </a:t>
            </a:r>
            <a:endParaRPr/>
          </a:p>
          <a:p>
            <a:pPr algn="just">
              <a:defRPr/>
            </a:pPr>
            <a:r>
              <a:rPr lang="ru-RU" sz="2400">
                <a:latin typeface="Liberation Serif"/>
              </a:rPr>
              <a:t>Но важнее не ПОЧЕМУ это случилось, а КАК жить дальше. </a:t>
            </a:r>
            <a:endParaRPr/>
          </a:p>
          <a:p>
            <a:pPr>
              <a:defRPr/>
            </a:pPr>
            <a:endParaRPr lang="ru-RU" sz="2400">
              <a:latin typeface="Liberation Serif"/>
            </a:endParaRPr>
          </a:p>
        </p:txBody>
      </p:sp>
      <p:pic>
        <p:nvPicPr>
          <p:cNvPr id="12" name="Рисунок 11"/>
          <p:cNvPicPr>
            <a:picLocks noChangeAspect="1"/>
          </p:cNvPicPr>
          <p:nvPr/>
        </p:nvPicPr>
        <p:blipFill>
          <a:blip r:embed="rId2"/>
          <a:stretch/>
        </p:blipFill>
        <p:spPr bwMode="auto">
          <a:xfrm>
            <a:off x="320221" y="1355329"/>
            <a:ext cx="3528459" cy="499168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lgn="ctr">
              <a:defRPr/>
            </a:pPr>
            <a:r>
              <a:rPr lang="ru-RU" sz="4000" b="1">
                <a:latin typeface="Liberation Serif"/>
              </a:rPr>
              <a:t>Анна Зенькова «Удар скорпиона»</a:t>
            </a:r>
            <a:endParaRPr lang="ru-RU" sz="4000" b="1">
              <a:latin typeface="Liberation Serif"/>
            </a:endParaRPr>
          </a:p>
        </p:txBody>
      </p:sp>
      <p:sp>
        <p:nvSpPr>
          <p:cNvPr id="10" name="Объект 9"/>
          <p:cNvSpPr>
            <a:spLocks noGrp="1"/>
          </p:cNvSpPr>
          <p:nvPr>
            <p:ph idx="1"/>
          </p:nvPr>
        </p:nvSpPr>
        <p:spPr bwMode="auto">
          <a:xfrm>
            <a:off x="4083262" y="1355329"/>
            <a:ext cx="7712044" cy="4520658"/>
          </a:xfrm>
        </p:spPr>
        <p:txBody>
          <a:bodyPr>
            <a:normAutofit/>
          </a:bodyPr>
          <a:lstStyle/>
          <a:p>
            <a:pPr algn="just">
              <a:defRPr/>
            </a:pPr>
            <a:r>
              <a:rPr lang="ru-RU" sz="2400">
                <a:latin typeface="Liberation Serif"/>
              </a:rPr>
              <a:t>Юный герой - мальчик по имени Ренат - наполовину украинец, наполовину белорус, с родным русским языком учится жить заново, понемногу открывая для себя новый мир, осмысливая утрату отца, свою инвалидность. </a:t>
            </a:r>
            <a:endParaRPr lang="ru-RU" sz="2400">
              <a:latin typeface="Liberation Serif"/>
            </a:endParaRPr>
          </a:p>
          <a:p>
            <a:pPr algn="just">
              <a:defRPr/>
            </a:pPr>
            <a:r>
              <a:rPr lang="ru-RU" sz="2400">
                <a:latin typeface="Liberation Serif"/>
              </a:rPr>
              <a:t>Но </a:t>
            </a:r>
            <a:r>
              <a:rPr lang="ru-RU" sz="2400">
                <a:latin typeface="Liberation Serif"/>
              </a:rPr>
              <a:t>что он не понимает и не принимает - это то, что в мирное время убивают людей, детей, животных. И не кто-нибудь, а свои же, люди, говорящие на одном славянском языке, стало быть, братья.</a:t>
            </a:r>
            <a:endParaRPr/>
          </a:p>
          <a:p>
            <a:pPr>
              <a:defRPr/>
            </a:pPr>
            <a:r>
              <a:rPr lang="ru-RU" sz="2400">
                <a:latin typeface="Liberation Serif"/>
              </a:rPr>
              <a:t>Герою предстоит найти ответы на многие вопросы. </a:t>
            </a:r>
            <a:endParaRPr/>
          </a:p>
          <a:p>
            <a:pPr>
              <a:defRPr/>
            </a:pPr>
            <a:endParaRPr lang="ru-RU" sz="2400">
              <a:latin typeface="Liberation Serif"/>
            </a:endParaRPr>
          </a:p>
        </p:txBody>
      </p:sp>
      <p:pic>
        <p:nvPicPr>
          <p:cNvPr id="12" name="Рисунок 11"/>
          <p:cNvPicPr>
            <a:picLocks noChangeAspect="1"/>
          </p:cNvPicPr>
          <p:nvPr/>
        </p:nvPicPr>
        <p:blipFill>
          <a:blip r:embed="rId2"/>
          <a:stretch/>
        </p:blipFill>
        <p:spPr bwMode="auto">
          <a:xfrm>
            <a:off x="320221" y="1355329"/>
            <a:ext cx="3528459" cy="499168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lgn="ctr">
              <a:defRPr/>
            </a:pPr>
            <a:r>
              <a:rPr lang="ru-RU" sz="4000" b="1">
                <a:latin typeface="Liberation Serif"/>
              </a:rPr>
              <a:t>Анна Зенькова «Удар скорпиона»</a:t>
            </a:r>
            <a:endParaRPr lang="ru-RU" sz="4000" b="1">
              <a:latin typeface="Liberation Serif"/>
            </a:endParaRPr>
          </a:p>
        </p:txBody>
      </p:sp>
      <p:sp>
        <p:nvSpPr>
          <p:cNvPr id="10" name="Объект 9"/>
          <p:cNvSpPr>
            <a:spLocks noGrp="1"/>
          </p:cNvSpPr>
          <p:nvPr>
            <p:ph idx="1"/>
          </p:nvPr>
        </p:nvSpPr>
        <p:spPr bwMode="auto">
          <a:xfrm>
            <a:off x="4083262" y="1355329"/>
            <a:ext cx="7712044" cy="4520658"/>
          </a:xfrm>
        </p:spPr>
        <p:txBody>
          <a:bodyPr>
            <a:normAutofit/>
          </a:bodyPr>
          <a:lstStyle/>
          <a:p>
            <a:pPr>
              <a:defRPr/>
            </a:pPr>
            <a:r>
              <a:rPr lang="ru-RU" sz="2400">
                <a:latin typeface="Liberation Serif"/>
              </a:rPr>
              <a:t>И всё же повесть оставляет после себя не отчаяние и безнадегу, а надежду на лучшее и уверенность в том, что рано или поздно всё страшное заканчивается, а жизнь продолжается и может принести еще столько всякого нового, неожиданного и светлого. </a:t>
            </a:r>
            <a:endParaRPr lang="ru-RU" sz="2400">
              <a:latin typeface="Liberation Serif"/>
            </a:endParaRPr>
          </a:p>
          <a:p>
            <a:pPr>
              <a:defRPr/>
            </a:pPr>
            <a:r>
              <a:rPr lang="ru-RU" sz="2400">
                <a:latin typeface="Liberation Serif"/>
              </a:rPr>
              <a:t>И </a:t>
            </a:r>
            <a:r>
              <a:rPr lang="ru-RU" sz="2400">
                <a:latin typeface="Liberation Serif"/>
              </a:rPr>
              <a:t>многонациональная семья Рената — конечно же, метафора другой многонациональной семьи: нас всех.</a:t>
            </a:r>
            <a:endParaRPr/>
          </a:p>
          <a:p>
            <a:pPr>
              <a:defRPr/>
            </a:pPr>
            <a:endParaRPr lang="ru-RU" sz="2400">
              <a:latin typeface="Liberation Serif"/>
            </a:endParaRPr>
          </a:p>
        </p:txBody>
      </p:sp>
      <p:pic>
        <p:nvPicPr>
          <p:cNvPr id="12" name="Рисунок 11"/>
          <p:cNvPicPr>
            <a:picLocks noChangeAspect="1"/>
          </p:cNvPicPr>
          <p:nvPr/>
        </p:nvPicPr>
        <p:blipFill>
          <a:blip r:embed="rId2"/>
          <a:stretch/>
        </p:blipFill>
        <p:spPr bwMode="auto">
          <a:xfrm>
            <a:off x="320221" y="1355329"/>
            <a:ext cx="3528459" cy="499168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2823883" y="247480"/>
            <a:ext cx="7557248" cy="1400530"/>
          </a:xfrm>
        </p:spPr>
        <p:txBody>
          <a:bodyPr/>
          <a:lstStyle/>
          <a:p>
            <a:pPr algn="ctr">
              <a:defRPr/>
            </a:pPr>
            <a:r>
              <a:rPr lang="ru-RU" sz="4000" b="1">
                <a:latin typeface="Liberation Serif"/>
              </a:rPr>
              <a:t>Мария </a:t>
            </a:r>
            <a:r>
              <a:rPr lang="ru-RU" sz="4000" b="1">
                <a:latin typeface="Liberation Serif"/>
              </a:rPr>
              <a:t>Мартиросова</a:t>
            </a:r>
            <a:r>
              <a:rPr lang="ru-RU" sz="4000" b="1">
                <a:latin typeface="Liberation Serif"/>
              </a:rPr>
              <a:t> </a:t>
            </a:r>
            <a:br>
              <a:rPr lang="ru-RU" sz="4000" b="1">
                <a:latin typeface="Liberation Serif"/>
              </a:rPr>
            </a:br>
            <a:r>
              <a:rPr lang="ru-RU" sz="4000" b="1">
                <a:latin typeface="Liberation Serif"/>
              </a:rPr>
              <a:t>«</a:t>
            </a:r>
            <a:r>
              <a:rPr lang="ru-RU" sz="4000" b="1">
                <a:latin typeface="Liberation Serif"/>
              </a:rPr>
              <a:t>Фотографии на память</a:t>
            </a:r>
            <a:r>
              <a:rPr lang="ru-RU" sz="4000" b="1">
                <a:latin typeface="Liberation Serif"/>
              </a:rPr>
              <a:t>», «Красные, желтые , синие» </a:t>
            </a:r>
            <a:endParaRPr lang="ru-RU" sz="4000" b="1">
              <a:latin typeface="Liberation Serif"/>
            </a:endParaRPr>
          </a:p>
        </p:txBody>
      </p:sp>
      <p:sp>
        <p:nvSpPr>
          <p:cNvPr id="3" name="Объект 2"/>
          <p:cNvSpPr>
            <a:spLocks noGrp="1"/>
          </p:cNvSpPr>
          <p:nvPr>
            <p:ph idx="1"/>
          </p:nvPr>
        </p:nvSpPr>
        <p:spPr bwMode="auto">
          <a:xfrm>
            <a:off x="4960153" y="2164978"/>
            <a:ext cx="6757135" cy="4195481"/>
          </a:xfrm>
        </p:spPr>
        <p:txBody>
          <a:bodyPr>
            <a:noAutofit/>
          </a:bodyPr>
          <a:lstStyle/>
          <a:p>
            <a:pPr algn="just">
              <a:defRPr/>
            </a:pPr>
            <a:r>
              <a:rPr lang="ru-RU" sz="2400">
                <a:latin typeface="Liberation Serif"/>
              </a:rPr>
              <a:t>Обе повести объединены общей темой </a:t>
            </a:r>
            <a:r>
              <a:rPr lang="ru-RU" sz="2400">
                <a:latin typeface="Liberation Serif"/>
              </a:rPr>
              <a:t>армяно-азербайджанского </a:t>
            </a:r>
            <a:r>
              <a:rPr lang="ru-RU" sz="2400">
                <a:latin typeface="Liberation Serif"/>
              </a:rPr>
              <a:t>конфликта - темой редкой и нетипичной для подростковой литературы, но, безусловно, важной.</a:t>
            </a:r>
            <a:r>
              <a:rPr lang="ru-RU" sz="2400"/>
              <a:t> </a:t>
            </a:r>
            <a:endParaRPr lang="ru-RU" sz="2400"/>
          </a:p>
          <a:p>
            <a:pPr algn="just">
              <a:defRPr/>
            </a:pPr>
            <a:r>
              <a:rPr lang="ru-RU" sz="2400">
                <a:latin typeface="Liberation Serif"/>
              </a:rPr>
              <a:t>Автор </a:t>
            </a:r>
            <a:r>
              <a:rPr lang="ru-RU" sz="2400">
                <a:latin typeface="Liberation Serif"/>
              </a:rPr>
              <a:t>показывает нам межнациональный конфликт и его ужасные последствия через призму жизни двух семей. Героини повестей никак не могут понять, почему вдруг так стала важна национальность, ведь раньше на это никто не обращал внимания. </a:t>
            </a:r>
            <a:endParaRPr/>
          </a:p>
        </p:txBody>
      </p:sp>
      <p:pic>
        <p:nvPicPr>
          <p:cNvPr id="4" name="Рисунок 3"/>
          <p:cNvPicPr>
            <a:picLocks noChangeAspect="1"/>
          </p:cNvPicPr>
          <p:nvPr/>
        </p:nvPicPr>
        <p:blipFill>
          <a:blip r:embed="rId2"/>
          <a:stretch/>
        </p:blipFill>
        <p:spPr bwMode="auto">
          <a:xfrm>
            <a:off x="179043" y="247480"/>
            <a:ext cx="2459857" cy="2873775"/>
          </a:xfrm>
          <a:prstGeom prst="rect">
            <a:avLst/>
          </a:prstGeom>
        </p:spPr>
      </p:pic>
      <p:pic>
        <p:nvPicPr>
          <p:cNvPr id="7" name="Рисунок 6"/>
          <p:cNvPicPr>
            <a:picLocks noChangeAspect="1"/>
          </p:cNvPicPr>
          <p:nvPr/>
        </p:nvPicPr>
        <p:blipFill>
          <a:blip r:embed="rId3"/>
          <a:stretch/>
        </p:blipFill>
        <p:spPr bwMode="auto">
          <a:xfrm>
            <a:off x="300959" y="3242278"/>
            <a:ext cx="2095216" cy="3239204"/>
          </a:xfrm>
          <a:prstGeom prst="rect">
            <a:avLst/>
          </a:prstGeom>
        </p:spPr>
      </p:pic>
      <p:pic>
        <p:nvPicPr>
          <p:cNvPr id="8" name="Рисунок 7"/>
          <p:cNvPicPr>
            <a:picLocks noChangeAspect="1"/>
          </p:cNvPicPr>
          <p:nvPr/>
        </p:nvPicPr>
        <p:blipFill>
          <a:blip r:embed="rId4"/>
          <a:stretch/>
        </p:blipFill>
        <p:spPr bwMode="auto">
          <a:xfrm>
            <a:off x="2638900" y="3242278"/>
            <a:ext cx="2078528" cy="323920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2823883" y="247480"/>
            <a:ext cx="7557248" cy="1400530"/>
          </a:xfrm>
        </p:spPr>
        <p:txBody>
          <a:bodyPr/>
          <a:lstStyle/>
          <a:p>
            <a:pPr algn="ctr">
              <a:defRPr/>
            </a:pPr>
            <a:r>
              <a:rPr lang="ru-RU" sz="4000" b="1">
                <a:latin typeface="Liberation Serif"/>
              </a:rPr>
              <a:t>Мария </a:t>
            </a:r>
            <a:r>
              <a:rPr lang="ru-RU" sz="4000" b="1">
                <a:latin typeface="Liberation Serif"/>
              </a:rPr>
              <a:t>Мартиросова</a:t>
            </a:r>
            <a:r>
              <a:rPr lang="ru-RU" sz="4000" b="1">
                <a:latin typeface="Liberation Serif"/>
              </a:rPr>
              <a:t> </a:t>
            </a:r>
            <a:br>
              <a:rPr lang="ru-RU" sz="4000" b="1">
                <a:latin typeface="Liberation Serif"/>
              </a:rPr>
            </a:br>
            <a:r>
              <a:rPr lang="ru-RU" sz="4000" b="1">
                <a:latin typeface="Liberation Serif"/>
              </a:rPr>
              <a:t>«</a:t>
            </a:r>
            <a:r>
              <a:rPr lang="ru-RU" sz="4000" b="1">
                <a:latin typeface="Liberation Serif"/>
              </a:rPr>
              <a:t>Фотографии на память</a:t>
            </a:r>
            <a:r>
              <a:rPr lang="ru-RU" sz="4000" b="1">
                <a:latin typeface="Liberation Serif"/>
              </a:rPr>
              <a:t>», «Красные, желтые , синие» </a:t>
            </a:r>
            <a:endParaRPr lang="ru-RU" sz="4000" b="1">
              <a:latin typeface="Liberation Serif"/>
            </a:endParaRPr>
          </a:p>
        </p:txBody>
      </p:sp>
      <p:sp>
        <p:nvSpPr>
          <p:cNvPr id="3" name="Объект 2"/>
          <p:cNvSpPr>
            <a:spLocks noGrp="1"/>
          </p:cNvSpPr>
          <p:nvPr>
            <p:ph idx="1"/>
          </p:nvPr>
        </p:nvSpPr>
        <p:spPr bwMode="auto">
          <a:xfrm>
            <a:off x="4960153" y="2286001"/>
            <a:ext cx="6888410" cy="4195481"/>
          </a:xfrm>
        </p:spPr>
        <p:txBody>
          <a:bodyPr>
            <a:noAutofit/>
          </a:bodyPr>
          <a:lstStyle/>
          <a:p>
            <a:pPr algn="just">
              <a:defRPr/>
            </a:pPr>
            <a:r>
              <a:rPr lang="ru-RU" sz="2400">
                <a:latin typeface="Liberation Serif"/>
              </a:rPr>
              <a:t>Другой язык, другая культура, другой менталитет – это не повод для </a:t>
            </a:r>
            <a:r>
              <a:rPr lang="ru-RU" sz="2400">
                <a:latin typeface="Liberation Serif"/>
              </a:rPr>
              <a:t>ненависти.</a:t>
            </a:r>
            <a:endParaRPr/>
          </a:p>
          <a:p>
            <a:pPr algn="just">
              <a:defRPr/>
            </a:pPr>
            <a:r>
              <a:rPr lang="ru-RU" sz="2400">
                <a:latin typeface="Liberation Serif"/>
              </a:rPr>
              <a:t>Неслучайно </a:t>
            </a:r>
            <a:r>
              <a:rPr lang="ru-RU" sz="2400">
                <a:latin typeface="Liberation Serif"/>
              </a:rPr>
              <a:t>повествование ведется не от имени взрослого, а от лица девочек, не понимающих причин трансформации людей, но остро чувствующих несправедливость творящегося, разрушительную силу межнациональной вражды, уязвимость добра и необходимость сохранения человеческого достоинства и сострадания в любых обстоятельствах. </a:t>
            </a:r>
            <a:endParaRPr/>
          </a:p>
          <a:p>
            <a:pPr algn="just">
              <a:defRPr/>
            </a:pPr>
            <a:endParaRPr lang="ru-RU" sz="2400">
              <a:latin typeface="Liberation Serif"/>
            </a:endParaRPr>
          </a:p>
        </p:txBody>
      </p:sp>
      <p:pic>
        <p:nvPicPr>
          <p:cNvPr id="4" name="Рисунок 3"/>
          <p:cNvPicPr>
            <a:picLocks noChangeAspect="1"/>
          </p:cNvPicPr>
          <p:nvPr/>
        </p:nvPicPr>
        <p:blipFill>
          <a:blip r:embed="rId2"/>
          <a:stretch/>
        </p:blipFill>
        <p:spPr bwMode="auto">
          <a:xfrm>
            <a:off x="179043" y="247480"/>
            <a:ext cx="2459857" cy="2873775"/>
          </a:xfrm>
          <a:prstGeom prst="rect">
            <a:avLst/>
          </a:prstGeom>
        </p:spPr>
      </p:pic>
      <p:pic>
        <p:nvPicPr>
          <p:cNvPr id="7" name="Рисунок 6"/>
          <p:cNvPicPr>
            <a:picLocks noChangeAspect="1"/>
          </p:cNvPicPr>
          <p:nvPr/>
        </p:nvPicPr>
        <p:blipFill>
          <a:blip r:embed="rId3"/>
          <a:stretch/>
        </p:blipFill>
        <p:spPr bwMode="auto">
          <a:xfrm>
            <a:off x="300959" y="3242278"/>
            <a:ext cx="2095216" cy="3239204"/>
          </a:xfrm>
          <a:prstGeom prst="rect">
            <a:avLst/>
          </a:prstGeom>
        </p:spPr>
      </p:pic>
      <p:pic>
        <p:nvPicPr>
          <p:cNvPr id="8" name="Рисунок 7"/>
          <p:cNvPicPr>
            <a:picLocks noChangeAspect="1"/>
          </p:cNvPicPr>
          <p:nvPr/>
        </p:nvPicPr>
        <p:blipFill>
          <a:blip r:embed="rId4"/>
          <a:stretch/>
        </p:blipFill>
        <p:spPr bwMode="auto">
          <a:xfrm>
            <a:off x="2638900" y="3242278"/>
            <a:ext cx="2078528" cy="323920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2823883" y="247480"/>
            <a:ext cx="7557248" cy="1400530"/>
          </a:xfrm>
        </p:spPr>
        <p:txBody>
          <a:bodyPr/>
          <a:lstStyle/>
          <a:p>
            <a:pPr algn="ctr">
              <a:defRPr/>
            </a:pPr>
            <a:r>
              <a:rPr lang="ru-RU" sz="4000" b="1">
                <a:latin typeface="Liberation Serif"/>
              </a:rPr>
              <a:t>Мария </a:t>
            </a:r>
            <a:r>
              <a:rPr lang="ru-RU" sz="4000" b="1">
                <a:latin typeface="Liberation Serif"/>
              </a:rPr>
              <a:t>Мартиросова</a:t>
            </a:r>
            <a:r>
              <a:rPr lang="ru-RU" sz="4000" b="1">
                <a:latin typeface="Liberation Serif"/>
              </a:rPr>
              <a:t> </a:t>
            </a:r>
            <a:br>
              <a:rPr lang="ru-RU" sz="4000" b="1">
                <a:latin typeface="Liberation Serif"/>
              </a:rPr>
            </a:br>
            <a:r>
              <a:rPr lang="ru-RU" sz="4000" b="1">
                <a:latin typeface="Liberation Serif"/>
              </a:rPr>
              <a:t>«</a:t>
            </a:r>
            <a:r>
              <a:rPr lang="ru-RU" sz="4000" b="1">
                <a:latin typeface="Liberation Serif"/>
              </a:rPr>
              <a:t>Фотографии на память</a:t>
            </a:r>
            <a:r>
              <a:rPr lang="ru-RU" sz="4000" b="1">
                <a:latin typeface="Liberation Serif"/>
              </a:rPr>
              <a:t>», «Красные, желтые , синие» </a:t>
            </a:r>
            <a:endParaRPr lang="ru-RU" sz="4000" b="1">
              <a:latin typeface="Liberation Serif"/>
            </a:endParaRPr>
          </a:p>
        </p:txBody>
      </p:sp>
      <p:sp>
        <p:nvSpPr>
          <p:cNvPr id="3" name="Объект 2"/>
          <p:cNvSpPr>
            <a:spLocks noGrp="1"/>
          </p:cNvSpPr>
          <p:nvPr>
            <p:ph idx="1"/>
          </p:nvPr>
        </p:nvSpPr>
        <p:spPr bwMode="auto">
          <a:xfrm>
            <a:off x="4960153" y="2286001"/>
            <a:ext cx="6757135" cy="4195481"/>
          </a:xfrm>
        </p:spPr>
        <p:txBody>
          <a:bodyPr>
            <a:noAutofit/>
          </a:bodyPr>
          <a:lstStyle/>
          <a:p>
            <a:pPr algn="just">
              <a:defRPr/>
            </a:pPr>
            <a:r>
              <a:rPr lang="ru-RU" sz="2400">
                <a:latin typeface="Liberation Serif"/>
              </a:rPr>
              <a:t>Основная </a:t>
            </a:r>
            <a:r>
              <a:rPr lang="ru-RU" sz="2400">
                <a:latin typeface="Liberation Serif"/>
              </a:rPr>
              <a:t>идея обеих повестей — показать, как хрупко единство, как уязвимо добро и как легко подминает под себя всех и вся зло. </a:t>
            </a:r>
            <a:endParaRPr lang="ru-RU" sz="2400">
              <a:latin typeface="Liberation Serif"/>
            </a:endParaRPr>
          </a:p>
          <a:p>
            <a:pPr algn="just">
              <a:defRPr/>
            </a:pPr>
            <a:r>
              <a:rPr lang="ru-RU" sz="2400">
                <a:latin typeface="Liberation Serif"/>
              </a:rPr>
              <a:t>Сложно судить о том, какое будущее нас ждет, если мы не сумеем понять уроки прошлого и настоящего. И всё же автор не дает нам окончательно пасть духом и поддерживает надежду на лучшее будущее. </a:t>
            </a:r>
            <a:endParaRPr/>
          </a:p>
        </p:txBody>
      </p:sp>
      <p:pic>
        <p:nvPicPr>
          <p:cNvPr id="4" name="Рисунок 3"/>
          <p:cNvPicPr>
            <a:picLocks noChangeAspect="1"/>
          </p:cNvPicPr>
          <p:nvPr/>
        </p:nvPicPr>
        <p:blipFill>
          <a:blip r:embed="rId2"/>
          <a:stretch/>
        </p:blipFill>
        <p:spPr bwMode="auto">
          <a:xfrm>
            <a:off x="179043" y="247480"/>
            <a:ext cx="2459857" cy="2873775"/>
          </a:xfrm>
          <a:prstGeom prst="rect">
            <a:avLst/>
          </a:prstGeom>
        </p:spPr>
      </p:pic>
      <p:pic>
        <p:nvPicPr>
          <p:cNvPr id="7" name="Рисунок 6"/>
          <p:cNvPicPr>
            <a:picLocks noChangeAspect="1"/>
          </p:cNvPicPr>
          <p:nvPr/>
        </p:nvPicPr>
        <p:blipFill>
          <a:blip r:embed="rId3"/>
          <a:stretch/>
        </p:blipFill>
        <p:spPr bwMode="auto">
          <a:xfrm>
            <a:off x="300959" y="3242278"/>
            <a:ext cx="2095216" cy="3239204"/>
          </a:xfrm>
          <a:prstGeom prst="rect">
            <a:avLst/>
          </a:prstGeom>
        </p:spPr>
      </p:pic>
      <p:pic>
        <p:nvPicPr>
          <p:cNvPr id="8" name="Рисунок 7"/>
          <p:cNvPicPr>
            <a:picLocks noChangeAspect="1"/>
          </p:cNvPicPr>
          <p:nvPr/>
        </p:nvPicPr>
        <p:blipFill>
          <a:blip r:embed="rId4"/>
          <a:stretch/>
        </p:blipFill>
        <p:spPr bwMode="auto">
          <a:xfrm>
            <a:off x="2638900" y="3242278"/>
            <a:ext cx="2078528" cy="323920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2823883" y="247480"/>
            <a:ext cx="7557248" cy="1400530"/>
          </a:xfrm>
        </p:spPr>
        <p:txBody>
          <a:bodyPr/>
          <a:lstStyle/>
          <a:p>
            <a:pPr algn="ctr">
              <a:defRPr/>
            </a:pPr>
            <a:r>
              <a:rPr lang="ru-RU" sz="4000" b="1">
                <a:latin typeface="Liberation Serif"/>
              </a:rPr>
              <a:t>Мария </a:t>
            </a:r>
            <a:r>
              <a:rPr lang="ru-RU" sz="4000" b="1">
                <a:latin typeface="Liberation Serif"/>
              </a:rPr>
              <a:t>Мартиросова</a:t>
            </a:r>
            <a:r>
              <a:rPr lang="ru-RU" sz="4000" b="1">
                <a:latin typeface="Liberation Serif"/>
              </a:rPr>
              <a:t> </a:t>
            </a:r>
            <a:br>
              <a:rPr lang="ru-RU" sz="4000" b="1">
                <a:latin typeface="Liberation Serif"/>
              </a:rPr>
            </a:br>
            <a:r>
              <a:rPr lang="ru-RU" sz="4000" b="1">
                <a:latin typeface="Liberation Serif"/>
              </a:rPr>
              <a:t>«</a:t>
            </a:r>
            <a:r>
              <a:rPr lang="ru-RU" sz="4000" b="1">
                <a:latin typeface="Liberation Serif"/>
              </a:rPr>
              <a:t>Фотографии на память</a:t>
            </a:r>
            <a:r>
              <a:rPr lang="ru-RU" sz="4000" b="1">
                <a:latin typeface="Liberation Serif"/>
              </a:rPr>
              <a:t>», «Красные, желтые , синие» </a:t>
            </a:r>
            <a:endParaRPr lang="ru-RU" sz="4000" b="1">
              <a:latin typeface="Liberation Serif"/>
            </a:endParaRPr>
          </a:p>
        </p:txBody>
      </p:sp>
      <p:sp>
        <p:nvSpPr>
          <p:cNvPr id="3" name="Объект 2"/>
          <p:cNvSpPr>
            <a:spLocks noGrp="1"/>
          </p:cNvSpPr>
          <p:nvPr>
            <p:ph idx="1"/>
          </p:nvPr>
        </p:nvSpPr>
        <p:spPr bwMode="auto">
          <a:xfrm>
            <a:off x="4960153" y="2286001"/>
            <a:ext cx="6757135" cy="4195481"/>
          </a:xfrm>
        </p:spPr>
        <p:txBody>
          <a:bodyPr>
            <a:noAutofit/>
          </a:bodyPr>
          <a:lstStyle/>
          <a:p>
            <a:pPr algn="just">
              <a:defRPr/>
            </a:pPr>
            <a:r>
              <a:rPr lang="ru-RU" sz="2400">
                <a:latin typeface="Liberation Serif"/>
              </a:rPr>
              <a:t>Эта </a:t>
            </a:r>
            <a:r>
              <a:rPr lang="ru-RU" sz="2400">
                <a:latin typeface="Liberation Serif"/>
              </a:rPr>
              <a:t>надежда в людях, которые защитят, помогут выбраться, увезут подальше, чтобы ребенок, который не имеет никакого отношения к чужой ненависти и тщеславию, мог жить. Чтобы мог записать эту историю, и надежды, что она не повторится, стало немножко больше.</a:t>
            </a:r>
            <a:endParaRPr/>
          </a:p>
          <a:p>
            <a:pPr algn="just">
              <a:defRPr/>
            </a:pPr>
            <a:r>
              <a:rPr lang="ru-RU" sz="2400">
                <a:latin typeface="Liberation Serif"/>
              </a:rPr>
              <a:t>Эта вера в самих героинь повестей, способных помнить хорошее, чтобы его стало больше, и помнить плохое, чтобы его не повторять.</a:t>
            </a:r>
            <a:endParaRPr/>
          </a:p>
          <a:p>
            <a:pPr algn="just">
              <a:defRPr/>
            </a:pPr>
            <a:endParaRPr lang="ru-RU" sz="2400">
              <a:latin typeface="Liberation Serif"/>
            </a:endParaRPr>
          </a:p>
          <a:p>
            <a:pPr algn="just">
              <a:defRPr/>
            </a:pPr>
            <a:endParaRPr lang="ru-RU" sz="2400">
              <a:latin typeface="Liberation Serif"/>
            </a:endParaRPr>
          </a:p>
        </p:txBody>
      </p:sp>
      <p:pic>
        <p:nvPicPr>
          <p:cNvPr id="4" name="Рисунок 3"/>
          <p:cNvPicPr>
            <a:picLocks noChangeAspect="1"/>
          </p:cNvPicPr>
          <p:nvPr/>
        </p:nvPicPr>
        <p:blipFill>
          <a:blip r:embed="rId2"/>
          <a:stretch/>
        </p:blipFill>
        <p:spPr bwMode="auto">
          <a:xfrm>
            <a:off x="179043" y="247480"/>
            <a:ext cx="2459857" cy="2873775"/>
          </a:xfrm>
          <a:prstGeom prst="rect">
            <a:avLst/>
          </a:prstGeom>
        </p:spPr>
      </p:pic>
      <p:pic>
        <p:nvPicPr>
          <p:cNvPr id="7" name="Рисунок 6"/>
          <p:cNvPicPr>
            <a:picLocks noChangeAspect="1"/>
          </p:cNvPicPr>
          <p:nvPr/>
        </p:nvPicPr>
        <p:blipFill>
          <a:blip r:embed="rId3"/>
          <a:stretch/>
        </p:blipFill>
        <p:spPr bwMode="auto">
          <a:xfrm>
            <a:off x="300959" y="3242278"/>
            <a:ext cx="2095216" cy="3239204"/>
          </a:xfrm>
          <a:prstGeom prst="rect">
            <a:avLst/>
          </a:prstGeom>
        </p:spPr>
      </p:pic>
      <p:pic>
        <p:nvPicPr>
          <p:cNvPr id="8" name="Рисунок 7"/>
          <p:cNvPicPr>
            <a:picLocks noChangeAspect="1"/>
          </p:cNvPicPr>
          <p:nvPr/>
        </p:nvPicPr>
        <p:blipFill>
          <a:blip r:embed="rId4"/>
          <a:stretch/>
        </p:blipFill>
        <p:spPr bwMode="auto">
          <a:xfrm>
            <a:off x="2638900" y="3242278"/>
            <a:ext cx="2078528" cy="323920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157163" y="247480"/>
            <a:ext cx="10223968" cy="1400530"/>
          </a:xfrm>
        </p:spPr>
        <p:txBody>
          <a:bodyPr/>
          <a:lstStyle/>
          <a:p>
            <a:pPr algn="ctr">
              <a:defRPr/>
            </a:pPr>
            <a:r>
              <a:rPr lang="ru-RU" sz="4000" b="1">
                <a:latin typeface="Liberation Serif"/>
              </a:rPr>
              <a:t>Ирина Костевич «Мне </a:t>
            </a:r>
            <a:r>
              <a:rPr lang="ru-RU" sz="4000" b="1">
                <a:latin typeface="Liberation Serif"/>
              </a:rPr>
              <a:t>14 уже два </a:t>
            </a:r>
            <a:r>
              <a:rPr lang="ru-RU" sz="4000" b="1">
                <a:latin typeface="Liberation Serif"/>
              </a:rPr>
              <a:t>года»  </a:t>
            </a:r>
            <a:endParaRPr lang="ru-RU" sz="4000" b="1">
              <a:latin typeface="Liberation Serif"/>
            </a:endParaRPr>
          </a:p>
        </p:txBody>
      </p:sp>
      <p:sp>
        <p:nvSpPr>
          <p:cNvPr id="3" name="Объект 2"/>
          <p:cNvSpPr>
            <a:spLocks noGrp="1"/>
          </p:cNvSpPr>
          <p:nvPr>
            <p:ph idx="1"/>
          </p:nvPr>
        </p:nvSpPr>
        <p:spPr bwMode="auto">
          <a:xfrm>
            <a:off x="3763199" y="1264824"/>
            <a:ext cx="7688213" cy="4195481"/>
          </a:xfrm>
        </p:spPr>
        <p:txBody>
          <a:bodyPr>
            <a:noAutofit/>
          </a:bodyPr>
          <a:lstStyle/>
          <a:p>
            <a:pPr algn="just">
              <a:defRPr/>
            </a:pPr>
            <a:r>
              <a:rPr lang="ru-RU" sz="2400">
                <a:latin typeface="Liberation Serif"/>
              </a:rPr>
              <a:t>Ирина Костевич – это один из тех авторов, которые умеют понимать мир современного подростка, типичные для всех подростков проблемы: общение с ровесниками, конфликты с одноклассниками, первая любовь, дружба, ссоры с семьей, недопонимание. </a:t>
            </a:r>
            <a:endParaRPr/>
          </a:p>
          <a:p>
            <a:pPr algn="just">
              <a:defRPr/>
            </a:pPr>
            <a:r>
              <a:rPr lang="ru-RU" sz="2400">
                <a:latin typeface="Liberation Serif"/>
              </a:rPr>
              <a:t>«Мне 14 уже два года» - это история четырнадцатилетней героини, застрявшей в сложном периоде взросления.</a:t>
            </a:r>
            <a:endParaRPr/>
          </a:p>
          <a:p>
            <a:pPr algn="just">
              <a:defRPr/>
            </a:pPr>
            <a:r>
              <a:rPr lang="ru-RU" sz="2400">
                <a:latin typeface="Liberation Serif"/>
              </a:rPr>
              <a:t>События повести переносят нас в Казахстан. Отсюда необычны имена героев: </a:t>
            </a:r>
            <a:r>
              <a:rPr lang="ru-RU" sz="2400">
                <a:latin typeface="Liberation Serif"/>
              </a:rPr>
              <a:t>Нурик</a:t>
            </a:r>
            <a:r>
              <a:rPr lang="ru-RU" sz="2400">
                <a:latin typeface="Liberation Serif"/>
              </a:rPr>
              <a:t>, Булат, </a:t>
            </a:r>
            <a:r>
              <a:rPr lang="ru-RU" sz="2400">
                <a:latin typeface="Liberation Serif"/>
              </a:rPr>
              <a:t>Майра</a:t>
            </a:r>
            <a:r>
              <a:rPr lang="ru-RU" sz="2400">
                <a:latin typeface="Liberation Serif"/>
              </a:rPr>
              <a:t>, Фарида, </a:t>
            </a:r>
            <a:r>
              <a:rPr lang="ru-RU" sz="2400">
                <a:latin typeface="Liberation Serif"/>
              </a:rPr>
              <a:t>Олжас</a:t>
            </a:r>
            <a:r>
              <a:rPr lang="ru-RU" sz="2400">
                <a:latin typeface="Liberation Serif"/>
              </a:rPr>
              <a:t>…</a:t>
            </a:r>
            <a:endParaRPr/>
          </a:p>
          <a:p>
            <a:pPr algn="just">
              <a:defRPr/>
            </a:pPr>
            <a:r>
              <a:rPr lang="ru-RU" sz="2400">
                <a:latin typeface="Liberation Serif"/>
              </a:rPr>
              <a:t>Главную героиню зовут </a:t>
            </a:r>
            <a:r>
              <a:rPr lang="ru-RU" sz="2400">
                <a:latin typeface="Liberation Serif"/>
              </a:rPr>
              <a:t>Доремира</a:t>
            </a:r>
            <a:r>
              <a:rPr lang="ru-RU" sz="2400">
                <a:latin typeface="Liberation Serif"/>
              </a:rPr>
              <a:t>.</a:t>
            </a:r>
            <a:endParaRPr/>
          </a:p>
          <a:p>
            <a:pPr algn="just">
              <a:defRPr/>
            </a:pPr>
            <a:endParaRPr lang="ru-RU" sz="2400">
              <a:latin typeface="Liberation Serif"/>
            </a:endParaRPr>
          </a:p>
        </p:txBody>
      </p:sp>
      <p:pic>
        <p:nvPicPr>
          <p:cNvPr id="1026" name="Picture 2" descr="Picture background"/>
          <p:cNvPicPr>
            <a:picLocks noChangeAspect="1" noChangeArrowheads="1"/>
          </p:cNvPicPr>
          <p:nvPr/>
        </p:nvPicPr>
        <p:blipFill>
          <a:blip r:embed="rId3"/>
          <a:srcRect l="7873" t="26166" r="49565" b="29084"/>
          <a:stretch/>
        </p:blipFill>
        <p:spPr bwMode="auto">
          <a:xfrm>
            <a:off x="229232" y="1142416"/>
            <a:ext cx="3480030" cy="2744164"/>
          </a:xfrm>
          <a:prstGeom prst="rect">
            <a:avLst/>
          </a:prstGeom>
          <a:noFill/>
        </p:spPr>
      </p:pic>
      <p:pic>
        <p:nvPicPr>
          <p:cNvPr id="6" name="Picture 2" descr="картинка Leksi_l"/>
          <p:cNvPicPr>
            <a:picLocks noChangeAspect="1" noChangeArrowheads="1"/>
          </p:cNvPicPr>
          <p:nvPr/>
        </p:nvPicPr>
        <p:blipFill>
          <a:blip r:embed="rId4"/>
          <a:stretch/>
        </p:blipFill>
        <p:spPr bwMode="auto">
          <a:xfrm>
            <a:off x="175296" y="4008988"/>
            <a:ext cx="3587902" cy="2388197"/>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 name="Объект 4"/>
          <p:cNvSpPr>
            <a:spLocks noGrp="1"/>
          </p:cNvSpPr>
          <p:nvPr>
            <p:ph idx="1"/>
          </p:nvPr>
        </p:nvSpPr>
        <p:spPr bwMode="auto">
          <a:xfrm>
            <a:off x="5836024" y="1243852"/>
            <a:ext cx="6015735" cy="4195481"/>
          </a:xfrm>
        </p:spPr>
        <p:txBody>
          <a:bodyPr>
            <a:normAutofit/>
          </a:bodyPr>
          <a:lstStyle/>
          <a:p>
            <a:pPr>
              <a:defRPr/>
            </a:pPr>
            <a:r>
              <a:rPr lang="ru-RU" sz="2800">
                <a:latin typeface="Liberation Serif"/>
              </a:rPr>
              <a:t>Сила России – в единстве народов. </a:t>
            </a:r>
            <a:endParaRPr lang="ru-RU" sz="2800">
              <a:latin typeface="Liberation Serif"/>
            </a:endParaRPr>
          </a:p>
          <a:p>
            <a:pPr algn="just">
              <a:defRPr/>
            </a:pPr>
            <a:r>
              <a:rPr lang="ru-RU" sz="2800">
                <a:latin typeface="Liberation Serif"/>
              </a:rPr>
              <a:t>Наша </a:t>
            </a:r>
            <a:r>
              <a:rPr lang="ru-RU" sz="2800">
                <a:latin typeface="Liberation Serif"/>
              </a:rPr>
              <a:t>страна уникальна тем, что объединяет сотни народов, языков и культур. </a:t>
            </a:r>
            <a:endParaRPr lang="ru-RU" sz="2800">
              <a:latin typeface="Liberation Serif"/>
            </a:endParaRPr>
          </a:p>
          <a:p>
            <a:pPr>
              <a:defRPr/>
            </a:pPr>
            <a:r>
              <a:rPr lang="ru-RU" sz="2800">
                <a:latin typeface="Liberation Serif"/>
              </a:rPr>
              <a:t>Это </a:t>
            </a:r>
            <a:r>
              <a:rPr lang="ru-RU" sz="2800">
                <a:latin typeface="Liberation Serif"/>
              </a:rPr>
              <a:t>многообразие не разделяет, а обогащает нас.</a:t>
            </a:r>
            <a:endParaRPr/>
          </a:p>
        </p:txBody>
      </p:sp>
      <p:pic>
        <p:nvPicPr>
          <p:cNvPr id="1028" name="Picture 4" descr="https://sun9-12.userapi.com/s/v1/ig2/EqhLqmauin_ndGWeC1VIRrsQiyAS3A0h0kykS6_fMvSDy9ZP3AMoW56iERgSC7al8fgJ2agqTRywVspms4ynS-OY.jpg?quality=95&amp;as=32x29,48x44,72x66,108x99,160x146,240x219,360x329,480x438,540x493,565x516&amp;from=bu&amp;cs=565x0"/>
          <p:cNvPicPr>
            <a:picLocks noChangeAspect="1" noChangeArrowheads="1"/>
          </p:cNvPicPr>
          <p:nvPr/>
        </p:nvPicPr>
        <p:blipFill>
          <a:blip r:embed="rId2"/>
          <a:stretch/>
        </p:blipFill>
        <p:spPr bwMode="auto">
          <a:xfrm>
            <a:off x="236257" y="1243852"/>
            <a:ext cx="5381625" cy="4914901"/>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224322" y="247480"/>
            <a:ext cx="10091253" cy="1400530"/>
          </a:xfrm>
        </p:spPr>
        <p:txBody>
          <a:bodyPr/>
          <a:lstStyle/>
          <a:p>
            <a:pPr algn="ctr">
              <a:defRPr/>
            </a:pPr>
            <a:r>
              <a:rPr lang="ru-RU" sz="4000" b="1">
                <a:latin typeface="Liberation Serif"/>
              </a:rPr>
              <a:t>Ирина Костевич «Мне </a:t>
            </a:r>
            <a:r>
              <a:rPr lang="ru-RU" sz="4000" b="1">
                <a:latin typeface="Liberation Serif"/>
              </a:rPr>
              <a:t>14 уже два </a:t>
            </a:r>
            <a:r>
              <a:rPr lang="ru-RU" sz="4000" b="1">
                <a:latin typeface="Liberation Serif"/>
              </a:rPr>
              <a:t>года»  </a:t>
            </a:r>
            <a:endParaRPr lang="ru-RU" sz="4000" b="1">
              <a:latin typeface="Liberation Serif"/>
            </a:endParaRPr>
          </a:p>
        </p:txBody>
      </p:sp>
      <p:sp>
        <p:nvSpPr>
          <p:cNvPr id="3" name="Объект 2"/>
          <p:cNvSpPr>
            <a:spLocks noGrp="1"/>
          </p:cNvSpPr>
          <p:nvPr>
            <p:ph idx="1"/>
          </p:nvPr>
        </p:nvSpPr>
        <p:spPr bwMode="auto">
          <a:xfrm>
            <a:off x="4500563" y="1269346"/>
            <a:ext cx="7173863" cy="4195481"/>
          </a:xfrm>
        </p:spPr>
        <p:txBody>
          <a:bodyPr>
            <a:noAutofit/>
          </a:bodyPr>
          <a:lstStyle/>
          <a:p>
            <a:pPr algn="just">
              <a:defRPr/>
            </a:pPr>
            <a:r>
              <a:rPr lang="ru-RU" sz="2400">
                <a:latin typeface="Liberation Serif"/>
              </a:rPr>
              <a:t>— Моя мама — украинка, папа — казах. Когда я родилась, родственники долго спорили об имени, а потом, — я пожала плечами и улыбнулась, — решили придумать своё. В честь </a:t>
            </a:r>
            <a:r>
              <a:rPr lang="ru-RU" sz="2400">
                <a:latin typeface="Liberation Serif"/>
              </a:rPr>
              <a:t>дедушки-композитора.</a:t>
            </a:r>
            <a:endParaRPr/>
          </a:p>
          <a:p>
            <a:pPr algn="just">
              <a:defRPr/>
            </a:pPr>
            <a:r>
              <a:rPr lang="ru-RU" sz="2400">
                <a:latin typeface="Liberation Serif"/>
              </a:rPr>
              <a:t>Это смешанное происхождение героини отражает многонациональную атмосферу Казахстана, где происходит действие повести. Межнациональные браки и смешанное происхождение героев — это типичная черта для многонационального Казахстана, где традиционно сосуществуют разные культуры и традиции.</a:t>
            </a:r>
            <a:endParaRPr/>
          </a:p>
        </p:txBody>
      </p:sp>
      <p:pic>
        <p:nvPicPr>
          <p:cNvPr id="4" name="Рисунок 3"/>
          <p:cNvPicPr>
            <a:picLocks noChangeAspect="1"/>
          </p:cNvPicPr>
          <p:nvPr/>
        </p:nvPicPr>
        <p:blipFill>
          <a:blip r:embed="rId2"/>
          <a:stretch/>
        </p:blipFill>
        <p:spPr bwMode="auto">
          <a:xfrm>
            <a:off x="224322" y="1159932"/>
            <a:ext cx="4102903" cy="552873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0" y="135964"/>
            <a:ext cx="10381131" cy="1400530"/>
          </a:xfrm>
        </p:spPr>
        <p:txBody>
          <a:bodyPr/>
          <a:lstStyle/>
          <a:p>
            <a:pPr algn="ctr">
              <a:defRPr/>
            </a:pPr>
            <a:r>
              <a:rPr lang="ru-RU" sz="4000" b="1">
                <a:latin typeface="Liberation Serif"/>
              </a:rPr>
              <a:t>Ирина Костевич «Мне 14 уже два года»  </a:t>
            </a:r>
            <a:endParaRPr lang="ru-RU" sz="4000" b="1">
              <a:latin typeface="Liberation Serif"/>
            </a:endParaRPr>
          </a:p>
        </p:txBody>
      </p:sp>
      <p:sp>
        <p:nvSpPr>
          <p:cNvPr id="3" name="Объект 2"/>
          <p:cNvSpPr>
            <a:spLocks noGrp="1"/>
          </p:cNvSpPr>
          <p:nvPr>
            <p:ph idx="1"/>
          </p:nvPr>
        </p:nvSpPr>
        <p:spPr bwMode="auto">
          <a:xfrm>
            <a:off x="4129089" y="1322181"/>
            <a:ext cx="7318378" cy="4195481"/>
          </a:xfrm>
        </p:spPr>
        <p:txBody>
          <a:bodyPr>
            <a:noAutofit/>
          </a:bodyPr>
          <a:lstStyle/>
          <a:p>
            <a:pPr algn="just">
              <a:defRPr/>
            </a:pPr>
            <a:r>
              <a:rPr lang="ru-RU" sz="2400">
                <a:latin typeface="Liberation Serif"/>
              </a:rPr>
              <a:t>В непростой жизненной ситуации, когда, казалось бы, земля уходит из-под ног, а в голове возникает первая мысль «НЕ ХОЧУ ЖИТЬ!», девочку поддерживает ее тетя Роза и подруги, с которыми Мира вместе отдыхала в летнем лагере. Благо, они учились в этой же школе классом меньше: Вика и Аля. </a:t>
            </a:r>
            <a:endParaRPr/>
          </a:p>
          <a:p>
            <a:pPr algn="just">
              <a:defRPr/>
            </a:pPr>
            <a:r>
              <a:rPr lang="ru-RU" sz="2400">
                <a:latin typeface="Liberation Serif"/>
              </a:rPr>
              <a:t>А еще в судьбе Миры появилась Сана (коротко от Оксана), знакомство с которой не только помогает ей иначе посмотреть на трудную, в то время, казалось бы, безвыходную ситуацию, но и изменить себя, свое отношение к жизни, поняв, в чем заключается ее предназначение.</a:t>
            </a:r>
            <a:endParaRPr/>
          </a:p>
          <a:p>
            <a:pPr algn="just">
              <a:defRPr/>
            </a:pPr>
            <a:endParaRPr lang="ru-RU" sz="2400">
              <a:latin typeface="Liberation Serif"/>
            </a:endParaRPr>
          </a:p>
        </p:txBody>
      </p:sp>
      <p:pic>
        <p:nvPicPr>
          <p:cNvPr id="5" name="Рисунок 4"/>
          <p:cNvPicPr>
            <a:picLocks noChangeAspect="1"/>
          </p:cNvPicPr>
          <p:nvPr/>
        </p:nvPicPr>
        <p:blipFill>
          <a:blip r:embed="rId2"/>
          <a:stretch/>
        </p:blipFill>
        <p:spPr bwMode="auto">
          <a:xfrm>
            <a:off x="514349" y="1027415"/>
            <a:ext cx="3457575" cy="573922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0" y="135964"/>
            <a:ext cx="10381131" cy="1400530"/>
          </a:xfrm>
        </p:spPr>
        <p:txBody>
          <a:bodyPr/>
          <a:lstStyle/>
          <a:p>
            <a:pPr algn="ctr">
              <a:defRPr/>
            </a:pPr>
            <a:r>
              <a:rPr lang="ru-RU" sz="4000" b="1">
                <a:latin typeface="Liberation Serif"/>
              </a:rPr>
              <a:t>Евгений </a:t>
            </a:r>
            <a:r>
              <a:rPr lang="ru-RU" sz="4000" b="1">
                <a:latin typeface="Liberation Serif"/>
              </a:rPr>
              <a:t>Рудашевский</a:t>
            </a:r>
            <a:r>
              <a:rPr lang="ru-RU" sz="4000" b="1">
                <a:latin typeface="Liberation Serif"/>
              </a:rPr>
              <a:t> </a:t>
            </a:r>
            <a:br>
              <a:rPr lang="ru-RU" sz="4000" b="1">
                <a:latin typeface="Liberation Serif"/>
              </a:rPr>
            </a:br>
            <a:r>
              <a:rPr lang="ru-RU" sz="4000" b="1">
                <a:latin typeface="Liberation Serif"/>
              </a:rPr>
              <a:t>«</a:t>
            </a:r>
            <a:r>
              <a:rPr lang="ru-RU" sz="4000" b="1">
                <a:latin typeface="Liberation Serif"/>
              </a:rPr>
              <a:t>Здравствуй, брат мой </a:t>
            </a:r>
            <a:r>
              <a:rPr lang="ru-RU" sz="4000" b="1">
                <a:latin typeface="Liberation Serif"/>
              </a:rPr>
              <a:t>Бзоу</a:t>
            </a:r>
            <a:r>
              <a:rPr lang="ru-RU" sz="4000" b="1">
                <a:latin typeface="Liberation Serif"/>
              </a:rPr>
              <a:t>!» </a:t>
            </a:r>
            <a:endParaRPr lang="ru-RU" sz="4000" b="1">
              <a:latin typeface="Liberation Serif"/>
            </a:endParaRPr>
          </a:p>
        </p:txBody>
      </p:sp>
      <p:sp>
        <p:nvSpPr>
          <p:cNvPr id="3" name="Объект 2"/>
          <p:cNvSpPr>
            <a:spLocks noGrp="1"/>
          </p:cNvSpPr>
          <p:nvPr>
            <p:ph idx="1"/>
          </p:nvPr>
        </p:nvSpPr>
        <p:spPr bwMode="auto">
          <a:xfrm>
            <a:off x="5576553" y="1678162"/>
            <a:ext cx="6156099" cy="4195481"/>
          </a:xfrm>
        </p:spPr>
        <p:txBody>
          <a:bodyPr>
            <a:noAutofit/>
          </a:bodyPr>
          <a:lstStyle/>
          <a:p>
            <a:pPr algn="just">
              <a:defRPr/>
            </a:pPr>
            <a:r>
              <a:rPr lang="ru-RU" sz="2200">
                <a:latin typeface="Liberation Serif"/>
              </a:rPr>
              <a:t>Если спросить, о чем эта книга, то чаще всего можно будет услышать: о дружбе человека и дельфина. </a:t>
            </a:r>
            <a:endParaRPr lang="ru-RU" sz="2200">
              <a:latin typeface="Liberation Serif"/>
            </a:endParaRPr>
          </a:p>
          <a:p>
            <a:pPr algn="just">
              <a:defRPr/>
            </a:pPr>
            <a:r>
              <a:rPr lang="ru-RU" sz="2200">
                <a:latin typeface="Liberation Serif"/>
              </a:rPr>
              <a:t>Эта </a:t>
            </a:r>
            <a:r>
              <a:rPr lang="ru-RU" sz="2200">
                <a:latin typeface="Liberation Serif"/>
              </a:rPr>
              <a:t>история из прошлого века — о дружбе простого абхазского юноши с диким морским зверем. </a:t>
            </a:r>
            <a:endParaRPr lang="ru-RU" sz="2200">
              <a:latin typeface="Liberation Serif"/>
            </a:endParaRPr>
          </a:p>
          <a:p>
            <a:pPr algn="just">
              <a:defRPr/>
            </a:pPr>
            <a:r>
              <a:rPr lang="ru-RU" sz="2200">
                <a:latin typeface="Liberation Serif"/>
              </a:rPr>
              <a:t>И </a:t>
            </a:r>
            <a:r>
              <a:rPr lang="ru-RU" sz="2200">
                <a:latin typeface="Liberation Serif"/>
              </a:rPr>
              <a:t>тем чудеснее эта дружба, что её окружает суровый и порой примитивный быт абхазского села, жители которого — крестьяне и рыбаки — считают дельфина «глупой серой рыбиной» и вором, а человека, подружившегося с ним, — по меньшей мере чудаком. </a:t>
            </a:r>
            <a:endParaRPr lang="ru-RU" sz="2200">
              <a:latin typeface="Liberation Serif"/>
            </a:endParaRPr>
          </a:p>
        </p:txBody>
      </p:sp>
      <p:pic>
        <p:nvPicPr>
          <p:cNvPr id="4" name="Рисунок 3"/>
          <p:cNvPicPr>
            <a:picLocks noChangeAspect="1"/>
          </p:cNvPicPr>
          <p:nvPr/>
        </p:nvPicPr>
        <p:blipFill>
          <a:blip r:embed="rId2"/>
          <a:srcRect l="19897" t="11164" r="17474" b="2835"/>
          <a:stretch/>
        </p:blipFill>
        <p:spPr bwMode="auto">
          <a:xfrm>
            <a:off x="347729" y="1678162"/>
            <a:ext cx="4945487" cy="488109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0" y="135964"/>
            <a:ext cx="10277341" cy="1400530"/>
          </a:xfrm>
        </p:spPr>
        <p:txBody>
          <a:bodyPr/>
          <a:lstStyle/>
          <a:p>
            <a:pPr algn="ctr">
              <a:defRPr/>
            </a:pPr>
            <a:r>
              <a:rPr lang="ru-RU" sz="4000" b="1">
                <a:latin typeface="Liberation Serif"/>
              </a:rPr>
              <a:t>Евгений </a:t>
            </a:r>
            <a:r>
              <a:rPr lang="ru-RU" sz="4000" b="1">
                <a:latin typeface="Liberation Serif"/>
              </a:rPr>
              <a:t>Рудашевский</a:t>
            </a:r>
            <a:r>
              <a:rPr lang="ru-RU" sz="4000" b="1">
                <a:latin typeface="Liberation Serif"/>
              </a:rPr>
              <a:t> </a:t>
            </a:r>
            <a:br>
              <a:rPr lang="ru-RU" sz="4000" b="1">
                <a:latin typeface="Liberation Serif"/>
              </a:rPr>
            </a:br>
            <a:r>
              <a:rPr lang="ru-RU" sz="4000" b="1">
                <a:latin typeface="Liberation Serif"/>
              </a:rPr>
              <a:t>«</a:t>
            </a:r>
            <a:r>
              <a:rPr lang="ru-RU" sz="4000" b="1">
                <a:latin typeface="Liberation Serif"/>
              </a:rPr>
              <a:t>Здравствуй, брат мой </a:t>
            </a:r>
            <a:r>
              <a:rPr lang="ru-RU" sz="4000" b="1">
                <a:latin typeface="Liberation Serif"/>
              </a:rPr>
              <a:t>Бзоу</a:t>
            </a:r>
            <a:r>
              <a:rPr lang="ru-RU" sz="4000" b="1">
                <a:latin typeface="Liberation Serif"/>
              </a:rPr>
              <a:t>!» </a:t>
            </a:r>
            <a:endParaRPr lang="ru-RU" sz="4000" b="1">
              <a:latin typeface="Liberation Serif"/>
            </a:endParaRPr>
          </a:p>
        </p:txBody>
      </p:sp>
      <p:sp>
        <p:nvSpPr>
          <p:cNvPr id="3" name="Объект 2"/>
          <p:cNvSpPr>
            <a:spLocks noGrp="1"/>
          </p:cNvSpPr>
          <p:nvPr>
            <p:ph idx="1"/>
          </p:nvPr>
        </p:nvSpPr>
        <p:spPr bwMode="auto">
          <a:xfrm>
            <a:off x="5311685" y="1676447"/>
            <a:ext cx="6498241" cy="4195481"/>
          </a:xfrm>
        </p:spPr>
        <p:txBody>
          <a:bodyPr>
            <a:noAutofit/>
          </a:bodyPr>
          <a:lstStyle/>
          <a:p>
            <a:pPr algn="just">
              <a:defRPr/>
            </a:pPr>
            <a:r>
              <a:rPr lang="ru-RU" sz="2200">
                <a:latin typeface="Liberation Serif"/>
              </a:rPr>
              <a:t>Сияние этой дружбы ложится на всё повествование — высвечивает характеры, согревает суровые крестьянские сердца. </a:t>
            </a:r>
            <a:endParaRPr lang="ru-RU" sz="2200">
              <a:latin typeface="Liberation Serif"/>
            </a:endParaRPr>
          </a:p>
          <a:p>
            <a:pPr algn="just">
              <a:defRPr/>
            </a:pPr>
            <a:r>
              <a:rPr lang="ru-RU" sz="2200">
                <a:latin typeface="Liberation Serif"/>
              </a:rPr>
              <a:t>Шаг </a:t>
            </a:r>
            <a:r>
              <a:rPr lang="ru-RU" sz="2200">
                <a:latin typeface="Liberation Serif"/>
              </a:rPr>
              <a:t>за шагом, день за днём, слово за слово проходит лето взрослеющего героя. А осенью — призыв в армию.  </a:t>
            </a:r>
            <a:endParaRPr lang="ru-RU" sz="2200">
              <a:latin typeface="Liberation Serif"/>
            </a:endParaRPr>
          </a:p>
          <a:p>
            <a:pPr algn="just">
              <a:defRPr/>
            </a:pPr>
            <a:r>
              <a:rPr lang="ru-RU" sz="2200">
                <a:latin typeface="Liberation Serif"/>
              </a:rPr>
              <a:t>Всё </a:t>
            </a:r>
            <a:r>
              <a:rPr lang="ru-RU" sz="2200">
                <a:latin typeface="Liberation Serif"/>
              </a:rPr>
              <a:t>пристальнее его взгляд на родную землю, на привычный труд, на любящих </a:t>
            </a:r>
            <a:r>
              <a:rPr lang="ru-RU" sz="2200">
                <a:latin typeface="Liberation Serif"/>
              </a:rPr>
              <a:t>родных…</a:t>
            </a:r>
            <a:endParaRPr/>
          </a:p>
          <a:p>
            <a:pPr algn="just">
              <a:defRPr/>
            </a:pPr>
            <a:r>
              <a:rPr lang="ru-RU" sz="2200">
                <a:latin typeface="Liberation Serif"/>
              </a:rPr>
              <a:t>Медленно </a:t>
            </a:r>
            <a:r>
              <a:rPr lang="ru-RU" sz="2200">
                <a:latin typeface="Liberation Serif"/>
              </a:rPr>
              <a:t>нагнетается тревожная атмосфера. </a:t>
            </a:r>
            <a:endParaRPr lang="ru-RU" sz="2200">
              <a:latin typeface="Liberation Serif"/>
            </a:endParaRPr>
          </a:p>
        </p:txBody>
      </p:sp>
      <p:pic>
        <p:nvPicPr>
          <p:cNvPr id="5" name="Рисунок 4"/>
          <p:cNvPicPr>
            <a:picLocks noChangeAspect="1"/>
          </p:cNvPicPr>
          <p:nvPr/>
        </p:nvPicPr>
        <p:blipFill>
          <a:blip r:embed="rId2"/>
          <a:stretch/>
        </p:blipFill>
        <p:spPr bwMode="auto">
          <a:xfrm>
            <a:off x="264868" y="1676447"/>
            <a:ext cx="4873802" cy="487380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0" y="135964"/>
            <a:ext cx="10381131" cy="1400530"/>
          </a:xfrm>
        </p:spPr>
        <p:txBody>
          <a:bodyPr/>
          <a:lstStyle/>
          <a:p>
            <a:pPr algn="ctr">
              <a:defRPr/>
            </a:pPr>
            <a:r>
              <a:rPr lang="ru-RU" sz="4000" b="1">
                <a:latin typeface="Liberation Serif"/>
              </a:rPr>
              <a:t>Евгений </a:t>
            </a:r>
            <a:r>
              <a:rPr lang="ru-RU" sz="4000" b="1">
                <a:latin typeface="Liberation Serif"/>
              </a:rPr>
              <a:t>Рудашевский</a:t>
            </a:r>
            <a:r>
              <a:rPr lang="ru-RU" sz="4000" b="1">
                <a:latin typeface="Liberation Serif"/>
              </a:rPr>
              <a:t> </a:t>
            </a:r>
            <a:br>
              <a:rPr lang="ru-RU" sz="4000" b="1">
                <a:latin typeface="Liberation Serif"/>
              </a:rPr>
            </a:br>
            <a:r>
              <a:rPr lang="ru-RU" sz="4000" b="1">
                <a:latin typeface="Liberation Serif"/>
              </a:rPr>
              <a:t>«</a:t>
            </a:r>
            <a:r>
              <a:rPr lang="ru-RU" sz="4000" b="1">
                <a:latin typeface="Liberation Serif"/>
              </a:rPr>
              <a:t>Здравствуй, брат мой </a:t>
            </a:r>
            <a:r>
              <a:rPr lang="ru-RU" sz="4000" b="1">
                <a:latin typeface="Liberation Serif"/>
              </a:rPr>
              <a:t>Бзоу</a:t>
            </a:r>
            <a:r>
              <a:rPr lang="ru-RU" sz="4000" b="1">
                <a:latin typeface="Liberation Serif"/>
              </a:rPr>
              <a:t>!» </a:t>
            </a:r>
            <a:endParaRPr lang="ru-RU" sz="4000" b="1">
              <a:latin typeface="Liberation Serif"/>
            </a:endParaRPr>
          </a:p>
        </p:txBody>
      </p:sp>
      <p:sp>
        <p:nvSpPr>
          <p:cNvPr id="3" name="Объект 2"/>
          <p:cNvSpPr>
            <a:spLocks noGrp="1"/>
          </p:cNvSpPr>
          <p:nvPr>
            <p:ph idx="1"/>
          </p:nvPr>
        </p:nvSpPr>
        <p:spPr bwMode="auto">
          <a:xfrm>
            <a:off x="5426165" y="1691867"/>
            <a:ext cx="6323528" cy="4195481"/>
          </a:xfrm>
        </p:spPr>
        <p:txBody>
          <a:bodyPr>
            <a:noAutofit/>
          </a:bodyPr>
          <a:lstStyle/>
          <a:p>
            <a:pPr algn="just">
              <a:defRPr/>
            </a:pPr>
            <a:r>
              <a:rPr lang="ru-RU" sz="2200">
                <a:latin typeface="Liberation Serif"/>
              </a:rPr>
              <a:t>И, чем ближе последние страницы повести, тем больше ты понимаешь, что книга не просто о дружбе 17-летнего юноши и дельфина, а о вопросах куда более глубоких и важных. </a:t>
            </a:r>
            <a:endParaRPr lang="ru-RU" sz="2200">
              <a:latin typeface="Liberation Serif"/>
            </a:endParaRPr>
          </a:p>
          <a:p>
            <a:pPr algn="just">
              <a:defRPr/>
            </a:pPr>
            <a:r>
              <a:rPr lang="ru-RU" sz="2200">
                <a:latin typeface="Liberation Serif"/>
              </a:rPr>
              <a:t>Читателя </a:t>
            </a:r>
            <a:r>
              <a:rPr lang="ru-RU" sz="2200">
                <a:latin typeface="Liberation Serif"/>
              </a:rPr>
              <a:t>не ждёт в этой повести счастливый конец и всеобщее благополучие. </a:t>
            </a:r>
            <a:endParaRPr lang="ru-RU" sz="2200">
              <a:latin typeface="Liberation Serif"/>
            </a:endParaRPr>
          </a:p>
          <a:p>
            <a:pPr algn="just">
              <a:defRPr/>
            </a:pPr>
            <a:r>
              <a:rPr lang="ru-RU" sz="2200">
                <a:latin typeface="Liberation Serif"/>
              </a:rPr>
              <a:t>Напротив</a:t>
            </a:r>
            <a:r>
              <a:rPr lang="ru-RU" sz="2200">
                <a:latin typeface="Liberation Serif"/>
              </a:rPr>
              <a:t>, он столкнётся с вечной бессмысленной и разрушительной силой, имя которой прозвучит лишь в конце повести и послесловии автора— война.</a:t>
            </a:r>
            <a:endParaRPr lang="ru-RU" sz="2200">
              <a:latin typeface="Liberation Serif"/>
            </a:endParaRPr>
          </a:p>
        </p:txBody>
      </p:sp>
      <p:pic>
        <p:nvPicPr>
          <p:cNvPr id="5" name="Рисунок 4"/>
          <p:cNvPicPr>
            <a:picLocks noChangeAspect="1"/>
          </p:cNvPicPr>
          <p:nvPr/>
        </p:nvPicPr>
        <p:blipFill>
          <a:blip r:embed="rId2"/>
          <a:stretch/>
        </p:blipFill>
        <p:spPr bwMode="auto">
          <a:xfrm>
            <a:off x="249127" y="1646482"/>
            <a:ext cx="5048250" cy="42862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0" y="135964"/>
            <a:ext cx="10381131" cy="1400530"/>
          </a:xfrm>
        </p:spPr>
        <p:txBody>
          <a:bodyPr/>
          <a:lstStyle/>
          <a:p>
            <a:pPr algn="ctr">
              <a:defRPr/>
            </a:pPr>
            <a:r>
              <a:rPr lang="ru-RU" sz="4000" b="1">
                <a:latin typeface="Liberation Serif"/>
              </a:rPr>
              <a:t>Евгений </a:t>
            </a:r>
            <a:r>
              <a:rPr lang="ru-RU" sz="4000" b="1">
                <a:latin typeface="Liberation Serif"/>
              </a:rPr>
              <a:t>Рудашевский</a:t>
            </a:r>
            <a:br>
              <a:rPr lang="ru-RU" sz="4000" b="1">
                <a:latin typeface="Liberation Serif"/>
              </a:rPr>
            </a:br>
            <a:r>
              <a:rPr lang="ru-RU" sz="4000" b="1">
                <a:latin typeface="Liberation Serif"/>
              </a:rPr>
              <a:t> </a:t>
            </a:r>
            <a:r>
              <a:rPr lang="ru-RU" sz="4000" b="1">
                <a:latin typeface="Liberation Serif"/>
              </a:rPr>
              <a:t>«Здравствуй, брат мой </a:t>
            </a:r>
            <a:r>
              <a:rPr lang="ru-RU" sz="4000" b="1">
                <a:latin typeface="Liberation Serif"/>
              </a:rPr>
              <a:t>Бзоу</a:t>
            </a:r>
            <a:r>
              <a:rPr lang="ru-RU" sz="4000" b="1">
                <a:latin typeface="Liberation Serif"/>
              </a:rPr>
              <a:t>!» </a:t>
            </a:r>
            <a:endParaRPr lang="ru-RU" sz="4000" b="1">
              <a:latin typeface="Liberation Serif"/>
            </a:endParaRPr>
          </a:p>
        </p:txBody>
      </p:sp>
      <p:sp>
        <p:nvSpPr>
          <p:cNvPr id="3" name="Объект 2"/>
          <p:cNvSpPr>
            <a:spLocks noGrp="1"/>
          </p:cNvSpPr>
          <p:nvPr>
            <p:ph idx="1"/>
          </p:nvPr>
        </p:nvSpPr>
        <p:spPr bwMode="auto">
          <a:xfrm>
            <a:off x="4339211" y="1536494"/>
            <a:ext cx="7354805" cy="4195481"/>
          </a:xfrm>
        </p:spPr>
        <p:txBody>
          <a:bodyPr>
            <a:noAutofit/>
          </a:bodyPr>
          <a:lstStyle/>
          <a:p>
            <a:pPr algn="just">
              <a:defRPr/>
            </a:pPr>
            <a:r>
              <a:rPr lang="ru-RU" sz="2200">
                <a:latin typeface="Liberation Serif"/>
              </a:rPr>
              <a:t>Вам </a:t>
            </a:r>
            <a:r>
              <a:rPr lang="ru-RU" sz="2200">
                <a:latin typeface="Liberation Serif"/>
              </a:rPr>
              <a:t>кажется, что в столь запутанной истории трудно сказать, на чьей стороне правда? – спрашивает автор. </a:t>
            </a:r>
            <a:r>
              <a:rPr lang="ru-RU" sz="2200">
                <a:latin typeface="Liberation Serif"/>
              </a:rPr>
              <a:t>И </a:t>
            </a:r>
            <a:r>
              <a:rPr lang="ru-RU" sz="2200">
                <a:latin typeface="Liberation Serif"/>
              </a:rPr>
              <a:t>отвечает: </a:t>
            </a:r>
            <a:endParaRPr lang="ru-RU" sz="2200">
              <a:latin typeface="Liberation Serif"/>
            </a:endParaRPr>
          </a:p>
          <a:p>
            <a:pPr algn="just">
              <a:defRPr/>
            </a:pPr>
            <a:r>
              <a:rPr lang="ru-RU" sz="2200">
                <a:latin typeface="Liberation Serif"/>
              </a:rPr>
              <a:t>Правда </a:t>
            </a:r>
            <a:r>
              <a:rPr lang="ru-RU" sz="2200">
                <a:latin typeface="Liberation Serif"/>
              </a:rPr>
              <a:t>на стороне простых людей – тех, кого </a:t>
            </a:r>
            <a:r>
              <a:rPr lang="ru-RU" sz="2200">
                <a:latin typeface="Liberation Serif"/>
              </a:rPr>
              <a:t>убивали </a:t>
            </a:r>
            <a:r>
              <a:rPr lang="ru-RU" sz="2200">
                <a:latin typeface="Liberation Serif"/>
              </a:rPr>
              <a:t>вне зависимости от того, грузины они или абхазы. </a:t>
            </a:r>
            <a:r>
              <a:rPr lang="ru-RU" sz="2200">
                <a:latin typeface="Liberation Serif"/>
              </a:rPr>
              <a:t>У </a:t>
            </a:r>
            <a:r>
              <a:rPr lang="ru-RU" sz="2200">
                <a:latin typeface="Liberation Serif"/>
              </a:rPr>
              <a:t>страдающего человека нет </a:t>
            </a:r>
            <a:r>
              <a:rPr lang="ru-RU" sz="2200">
                <a:latin typeface="Liberation Serif"/>
              </a:rPr>
              <a:t>национальности. Неправ </a:t>
            </a:r>
            <a:r>
              <a:rPr lang="ru-RU" sz="2200">
                <a:latin typeface="Liberation Serif"/>
              </a:rPr>
              <a:t>тот, кто стреляет первым. </a:t>
            </a:r>
            <a:endParaRPr lang="ru-RU" sz="2200">
              <a:latin typeface="Liberation Serif"/>
            </a:endParaRPr>
          </a:p>
          <a:p>
            <a:pPr algn="just">
              <a:defRPr/>
            </a:pPr>
            <a:r>
              <a:rPr lang="ru-RU" sz="2200">
                <a:latin typeface="Liberation Serif"/>
              </a:rPr>
              <a:t>Никакие </a:t>
            </a:r>
            <a:r>
              <a:rPr lang="ru-RU" sz="2200">
                <a:latin typeface="Liberation Serif"/>
              </a:rPr>
              <a:t>геополитические споры не могут оправдать смерть даже одного человека. </a:t>
            </a:r>
            <a:endParaRPr lang="ru-RU" sz="2200">
              <a:latin typeface="Liberation Serif"/>
            </a:endParaRPr>
          </a:p>
          <a:p>
            <a:pPr algn="just">
              <a:defRPr/>
            </a:pPr>
            <a:r>
              <a:rPr lang="ru-RU" sz="2200">
                <a:latin typeface="Liberation Serif"/>
              </a:rPr>
              <a:t>Неправ </a:t>
            </a:r>
            <a:r>
              <a:rPr lang="ru-RU" sz="2200">
                <a:latin typeface="Liberation Serif"/>
              </a:rPr>
              <a:t>тот, кто ворошит историю, выставляет счета за преступления многолетней давности, требует кровной мести за смерть тех, кто давно покоится в могилах. </a:t>
            </a:r>
            <a:endParaRPr lang="ru-RU" sz="2200">
              <a:latin typeface="Liberation Serif"/>
            </a:endParaRPr>
          </a:p>
        </p:txBody>
      </p:sp>
      <p:pic>
        <p:nvPicPr>
          <p:cNvPr id="4" name="Рисунок 3"/>
          <p:cNvPicPr>
            <a:picLocks noChangeAspect="1"/>
          </p:cNvPicPr>
          <p:nvPr/>
        </p:nvPicPr>
        <p:blipFill>
          <a:blip r:embed="rId2"/>
          <a:stretch/>
        </p:blipFill>
        <p:spPr bwMode="auto">
          <a:xfrm>
            <a:off x="297183" y="1536494"/>
            <a:ext cx="4042029" cy="49930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0" y="135964"/>
            <a:ext cx="10381131" cy="1400530"/>
          </a:xfrm>
        </p:spPr>
        <p:txBody>
          <a:bodyPr/>
          <a:lstStyle/>
          <a:p>
            <a:pPr algn="ctr">
              <a:defRPr/>
            </a:pPr>
            <a:r>
              <a:rPr lang="ru-RU" sz="4000" b="1">
                <a:latin typeface="Liberation Serif"/>
              </a:rPr>
              <a:t>Евгений </a:t>
            </a:r>
            <a:r>
              <a:rPr lang="ru-RU" sz="4000" b="1">
                <a:latin typeface="Liberation Serif"/>
              </a:rPr>
              <a:t>Рудашевский</a:t>
            </a:r>
            <a:r>
              <a:rPr lang="ru-RU" sz="4000" b="1">
                <a:latin typeface="Liberation Serif"/>
              </a:rPr>
              <a:t> </a:t>
            </a:r>
            <a:br>
              <a:rPr lang="ru-RU" sz="4000" b="1">
                <a:latin typeface="Liberation Serif"/>
              </a:rPr>
            </a:br>
            <a:r>
              <a:rPr lang="ru-RU" sz="4000" b="1">
                <a:latin typeface="Liberation Serif"/>
              </a:rPr>
              <a:t>«</a:t>
            </a:r>
            <a:r>
              <a:rPr lang="ru-RU" sz="4000" b="1">
                <a:latin typeface="Liberation Serif"/>
              </a:rPr>
              <a:t>Здравствуй, брат мой </a:t>
            </a:r>
            <a:r>
              <a:rPr lang="ru-RU" sz="4000" b="1">
                <a:latin typeface="Liberation Serif"/>
              </a:rPr>
              <a:t>Бзоу</a:t>
            </a:r>
            <a:r>
              <a:rPr lang="ru-RU" sz="4000" b="1">
                <a:latin typeface="Liberation Serif"/>
              </a:rPr>
              <a:t>!» </a:t>
            </a:r>
            <a:endParaRPr lang="ru-RU" sz="4000" b="1">
              <a:latin typeface="Liberation Serif"/>
            </a:endParaRPr>
          </a:p>
        </p:txBody>
      </p:sp>
      <p:sp>
        <p:nvSpPr>
          <p:cNvPr id="3" name="Объект 2"/>
          <p:cNvSpPr>
            <a:spLocks noGrp="1"/>
          </p:cNvSpPr>
          <p:nvPr>
            <p:ph idx="1"/>
          </p:nvPr>
        </p:nvSpPr>
        <p:spPr bwMode="auto">
          <a:xfrm>
            <a:off x="6010837" y="1790954"/>
            <a:ext cx="5811967" cy="4195481"/>
          </a:xfrm>
        </p:spPr>
        <p:txBody>
          <a:bodyPr>
            <a:noAutofit/>
          </a:bodyPr>
          <a:lstStyle/>
          <a:p>
            <a:pPr algn="just">
              <a:defRPr/>
            </a:pPr>
            <a:r>
              <a:rPr lang="ru-RU" sz="2200">
                <a:latin typeface="Liberation Serif"/>
              </a:rPr>
              <a:t>Рассуждая о дельфинах   в послесловии от автора, писатель надеется, что эволюция дельфинов, позволившая им забыть о жестокости, дает и нам, людям, надежду на изменение. С тех пор, как человек открыл порох, пенициллин и транзисторы, ему не нужно быть жестоким. Нам не с кем соперничать, не от кого защищаться. Война с природой за выживание давно окончилась. </a:t>
            </a:r>
            <a:endParaRPr lang="ru-RU" sz="2200">
              <a:latin typeface="Liberation Serif"/>
            </a:endParaRPr>
          </a:p>
        </p:txBody>
      </p:sp>
      <p:pic>
        <p:nvPicPr>
          <p:cNvPr id="5" name="Рисунок 4"/>
          <p:cNvPicPr>
            <a:picLocks noChangeAspect="1"/>
          </p:cNvPicPr>
          <p:nvPr/>
        </p:nvPicPr>
        <p:blipFill>
          <a:blip r:embed="rId2"/>
          <a:stretch/>
        </p:blipFill>
        <p:spPr bwMode="auto">
          <a:xfrm>
            <a:off x="244698" y="1790954"/>
            <a:ext cx="5664907" cy="439700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0" y="135964"/>
            <a:ext cx="10381131" cy="1400530"/>
          </a:xfrm>
        </p:spPr>
        <p:txBody>
          <a:bodyPr/>
          <a:lstStyle/>
          <a:p>
            <a:pPr algn="ctr">
              <a:defRPr/>
            </a:pPr>
            <a:r>
              <a:rPr lang="ru-RU" sz="4000" b="1">
                <a:latin typeface="Liberation Serif"/>
              </a:rPr>
              <a:t>Евгений </a:t>
            </a:r>
            <a:r>
              <a:rPr lang="ru-RU" sz="4000" b="1">
                <a:latin typeface="Liberation Serif"/>
              </a:rPr>
              <a:t>Рудашевский</a:t>
            </a:r>
            <a:r>
              <a:rPr lang="ru-RU" sz="4000" b="1">
                <a:latin typeface="Liberation Serif"/>
              </a:rPr>
              <a:t> «Здравствуй, брат мой </a:t>
            </a:r>
            <a:r>
              <a:rPr lang="ru-RU" sz="4000" b="1">
                <a:latin typeface="Liberation Serif"/>
              </a:rPr>
              <a:t>Бзоу</a:t>
            </a:r>
            <a:r>
              <a:rPr lang="ru-RU" sz="4000" b="1">
                <a:latin typeface="Liberation Serif"/>
              </a:rPr>
              <a:t>!» </a:t>
            </a:r>
            <a:endParaRPr lang="ru-RU" sz="4000" b="1">
              <a:latin typeface="Liberation Serif"/>
            </a:endParaRPr>
          </a:p>
        </p:txBody>
      </p:sp>
      <p:sp>
        <p:nvSpPr>
          <p:cNvPr id="3" name="Объект 2"/>
          <p:cNvSpPr>
            <a:spLocks noGrp="1"/>
          </p:cNvSpPr>
          <p:nvPr>
            <p:ph idx="1"/>
          </p:nvPr>
        </p:nvSpPr>
        <p:spPr bwMode="auto">
          <a:xfrm>
            <a:off x="6645499" y="1636791"/>
            <a:ext cx="5125791" cy="4195481"/>
          </a:xfrm>
        </p:spPr>
        <p:txBody>
          <a:bodyPr>
            <a:noAutofit/>
          </a:bodyPr>
          <a:lstStyle/>
          <a:p>
            <a:pPr algn="just">
              <a:defRPr/>
            </a:pPr>
            <a:r>
              <a:rPr lang="ru-RU" sz="2200">
                <a:latin typeface="Liberation Serif"/>
              </a:rPr>
              <a:t>И да будут услышаны всеми живущими на Земле слова молитвы жреца - абхаза о благе для всех, о благоразумии, призыв быть верными своей земле, желать и творить только мир:</a:t>
            </a:r>
            <a:endParaRPr/>
          </a:p>
          <a:p>
            <a:pPr algn="just">
              <a:defRPr/>
            </a:pPr>
            <a:r>
              <a:rPr lang="ru-RU" sz="2200">
                <a:latin typeface="Liberation Serif"/>
              </a:rPr>
              <a:t>- Пусть война будет у чужих. У тьмы. Это ее дело. Наше дело </a:t>
            </a:r>
            <a:r>
              <a:rPr lang="ru-RU" sz="2200">
                <a:latin typeface="Liberation Serif"/>
              </a:rPr>
              <a:t>- </a:t>
            </a:r>
            <a:r>
              <a:rPr lang="ru-RU" sz="2200">
                <a:latin typeface="Liberation Serif"/>
              </a:rPr>
              <a:t>мир! Жить и радоваться! Рожать и воспитывать. Принимать гостей и омывать им ноги! Так нам завещано, так мы будем делать!»</a:t>
            </a:r>
            <a:endParaRPr/>
          </a:p>
          <a:p>
            <a:pPr algn="just">
              <a:defRPr/>
            </a:pPr>
            <a:endParaRPr lang="ru-RU" sz="2200">
              <a:latin typeface="Liberation Serif"/>
            </a:endParaRPr>
          </a:p>
        </p:txBody>
      </p:sp>
      <p:pic>
        <p:nvPicPr>
          <p:cNvPr id="6" name="Рисунок 5"/>
          <p:cNvPicPr>
            <a:picLocks noChangeAspect="1"/>
          </p:cNvPicPr>
          <p:nvPr/>
        </p:nvPicPr>
        <p:blipFill>
          <a:blip r:embed="rId2"/>
          <a:stretch/>
        </p:blipFill>
        <p:spPr bwMode="auto">
          <a:xfrm>
            <a:off x="0" y="1536494"/>
            <a:ext cx="6678276" cy="500870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7" name="Заголовок 6"/>
          <p:cNvSpPr>
            <a:spLocks noGrp="1"/>
          </p:cNvSpPr>
          <p:nvPr>
            <p:ph type="title"/>
          </p:nvPr>
        </p:nvSpPr>
        <p:spPr bwMode="auto">
          <a:xfrm>
            <a:off x="161365" y="452718"/>
            <a:ext cx="10354235" cy="1400530"/>
          </a:xfrm>
        </p:spPr>
        <p:txBody>
          <a:bodyPr/>
          <a:lstStyle/>
          <a:p>
            <a:pPr algn="ctr">
              <a:defRPr/>
            </a:pPr>
            <a:r>
              <a:rPr lang="ru-RU" sz="4000" b="1">
                <a:latin typeface="Liberation Serif"/>
              </a:rPr>
              <a:t>Юлия Евдокимова «К России с любовью!» </a:t>
            </a:r>
            <a:r>
              <a:rPr lang="ru-RU" sz="2800" b="1">
                <a:latin typeface="Liberation Serif"/>
              </a:rPr>
              <a:t>( в поисках тишины, восходов и изумрудного варенья)</a:t>
            </a:r>
            <a:endParaRPr lang="ru-RU" sz="2800" b="1">
              <a:latin typeface="Liberation Serif"/>
            </a:endParaRPr>
          </a:p>
        </p:txBody>
      </p:sp>
      <p:sp>
        <p:nvSpPr>
          <p:cNvPr id="19" name="Объект 18"/>
          <p:cNvSpPr>
            <a:spLocks noGrp="1"/>
          </p:cNvSpPr>
          <p:nvPr>
            <p:ph idx="1"/>
          </p:nvPr>
        </p:nvSpPr>
        <p:spPr bwMode="auto">
          <a:xfrm>
            <a:off x="5052048" y="1853248"/>
            <a:ext cx="6654091" cy="5004752"/>
          </a:xfrm>
        </p:spPr>
        <p:txBody>
          <a:bodyPr>
            <a:normAutofit fontScale="92500"/>
          </a:bodyPr>
          <a:lstStyle/>
          <a:p>
            <a:pPr algn="just">
              <a:defRPr/>
            </a:pPr>
            <a:r>
              <a:rPr lang="ru-RU" sz="2400">
                <a:latin typeface="Liberation Serif"/>
              </a:rPr>
              <a:t>Эпиграф к книге:</a:t>
            </a:r>
            <a:endParaRPr/>
          </a:p>
          <a:p>
            <a:pPr algn="just">
              <a:defRPr/>
            </a:pPr>
            <a:r>
              <a:rPr lang="ru-RU" sz="2400">
                <a:latin typeface="Liberation Serif"/>
              </a:rPr>
              <a:t>«Все </a:t>
            </a:r>
            <a:r>
              <a:rPr lang="ru-RU" sz="2400">
                <a:latin typeface="Liberation Serif"/>
              </a:rPr>
              <a:t>полагают, что на Руси жизнь скучна своим однообразием, и ездят отсюда за границу развлекаться, тогда как я утверждаю и буду иметь честь вам доказать, что жизнь нигде так </a:t>
            </a:r>
            <a:r>
              <a:rPr lang="ru-RU" sz="2400">
                <a:latin typeface="Liberation Serif"/>
              </a:rPr>
              <a:t>непреизобилует</a:t>
            </a:r>
            <a:r>
              <a:rPr lang="ru-RU" sz="2400">
                <a:latin typeface="Liberation Serif"/>
              </a:rPr>
              <a:t> самыми </a:t>
            </a:r>
            <a:r>
              <a:rPr lang="ru-RU" sz="2400">
                <a:latin typeface="Liberation Serif"/>
              </a:rPr>
              <a:t>внезапнейшими</a:t>
            </a:r>
            <a:r>
              <a:rPr lang="ru-RU" sz="2400">
                <a:latin typeface="Liberation Serif"/>
              </a:rPr>
              <a:t> разнообразиями, как в России</a:t>
            </a:r>
            <a:r>
              <a:rPr lang="ru-RU" sz="2400">
                <a:latin typeface="Liberation Serif"/>
              </a:rPr>
              <a:t>».</a:t>
            </a:r>
            <a:endParaRPr/>
          </a:p>
          <a:p>
            <a:pPr algn="just">
              <a:defRPr/>
            </a:pPr>
            <a:r>
              <a:rPr lang="ru-RU" sz="2400">
                <a:latin typeface="Liberation Serif"/>
              </a:rPr>
              <a:t>                                                             </a:t>
            </a:r>
            <a:r>
              <a:rPr lang="ru-RU" sz="2400">
                <a:latin typeface="Liberation Serif"/>
              </a:rPr>
              <a:t>Н.С.Лесков</a:t>
            </a:r>
            <a:r>
              <a:rPr lang="ru-RU" sz="2400">
                <a:latin typeface="Liberation Serif"/>
              </a:rPr>
              <a:t>                                                                Перед </a:t>
            </a:r>
            <a:r>
              <a:rPr lang="ru-RU" sz="2400">
                <a:latin typeface="Liberation Serif"/>
              </a:rPr>
              <a:t>нами своеобразный путеводитель по центральной России. Достопримечательности, история, но самое главное еда. Рецепты, традиции, раскрывающие перед нами неповторимую культуру России.</a:t>
            </a:r>
            <a:endParaRPr/>
          </a:p>
        </p:txBody>
      </p:sp>
      <p:pic>
        <p:nvPicPr>
          <p:cNvPr id="2050" name="Picture 2" descr="Picture background"/>
          <p:cNvPicPr>
            <a:picLocks noChangeAspect="1" noChangeArrowheads="1"/>
          </p:cNvPicPr>
          <p:nvPr/>
        </p:nvPicPr>
        <p:blipFill>
          <a:blip r:embed="rId2"/>
          <a:stretch/>
        </p:blipFill>
        <p:spPr bwMode="auto">
          <a:xfrm>
            <a:off x="646111" y="1853248"/>
            <a:ext cx="4405937" cy="4405937"/>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7" name="Заголовок 6"/>
          <p:cNvSpPr>
            <a:spLocks noGrp="1"/>
          </p:cNvSpPr>
          <p:nvPr>
            <p:ph type="title"/>
          </p:nvPr>
        </p:nvSpPr>
        <p:spPr bwMode="auto">
          <a:xfrm>
            <a:off x="10795" y="437462"/>
            <a:ext cx="10529047" cy="1400530"/>
          </a:xfrm>
        </p:spPr>
        <p:txBody>
          <a:bodyPr/>
          <a:lstStyle/>
          <a:p>
            <a:pPr algn="ctr">
              <a:defRPr/>
            </a:pPr>
            <a:r>
              <a:rPr lang="ru-RU" sz="4000" b="1">
                <a:latin typeface="Liberation Serif"/>
              </a:rPr>
              <a:t>Юлия Евдокимова «К России с любовью!» </a:t>
            </a:r>
            <a:br>
              <a:rPr lang="ru-RU" sz="4000" b="1">
                <a:latin typeface="Liberation Serif"/>
              </a:rPr>
            </a:br>
            <a:r>
              <a:rPr lang="ru-RU" sz="2800" b="1">
                <a:latin typeface="Liberation Serif"/>
              </a:rPr>
              <a:t>( в </a:t>
            </a:r>
            <a:r>
              <a:rPr lang="ru-RU" sz="2800" b="1">
                <a:latin typeface="Liberation Serif"/>
              </a:rPr>
              <a:t>поисках тишины, восходов и изумрудного варенья)</a:t>
            </a:r>
            <a:endParaRPr lang="ru-RU" sz="2800" b="1">
              <a:latin typeface="Liberation Serif"/>
            </a:endParaRPr>
          </a:p>
        </p:txBody>
      </p:sp>
      <p:sp>
        <p:nvSpPr>
          <p:cNvPr id="2" name="Объект 1"/>
          <p:cNvSpPr>
            <a:spLocks noGrp="1"/>
          </p:cNvSpPr>
          <p:nvPr>
            <p:ph idx="1"/>
          </p:nvPr>
        </p:nvSpPr>
        <p:spPr bwMode="auto">
          <a:xfrm>
            <a:off x="3661539" y="1837991"/>
            <a:ext cx="8105457" cy="4758263"/>
          </a:xfrm>
        </p:spPr>
        <p:txBody>
          <a:bodyPr>
            <a:normAutofit/>
          </a:bodyPr>
          <a:lstStyle/>
          <a:p>
            <a:pPr algn="just">
              <a:lnSpc>
                <a:spcPct val="120000"/>
              </a:lnSpc>
              <a:defRPr/>
            </a:pPr>
            <a:r>
              <a:rPr lang="ru-RU" sz="2200">
                <a:latin typeface="Liberation Serif"/>
              </a:rPr>
              <a:t>Автор </a:t>
            </a:r>
            <a:r>
              <a:rPr lang="ru-RU" sz="2200">
                <a:latin typeface="Liberation Serif"/>
              </a:rPr>
              <a:t>— </a:t>
            </a:r>
            <a:r>
              <a:rPr lang="ru-RU" sz="2200">
                <a:latin typeface="Liberation Serif"/>
              </a:rPr>
              <a:t>блогер</a:t>
            </a:r>
            <a:r>
              <a:rPr lang="ru-RU" sz="2200">
                <a:latin typeface="Liberation Serif"/>
              </a:rPr>
              <a:t>, юрист, писатель с опытом </a:t>
            </a:r>
            <a:r>
              <a:rPr lang="ru-RU" sz="2200">
                <a:latin typeface="Liberation Serif"/>
              </a:rPr>
              <a:t>десяти </a:t>
            </a:r>
            <a:r>
              <a:rPr lang="ru-RU" sz="2200">
                <a:latin typeface="Liberation Serif"/>
              </a:rPr>
              <a:t>вышедших книг</a:t>
            </a:r>
            <a:r>
              <a:rPr lang="ru-RU" sz="2200">
                <a:latin typeface="Liberation Serif"/>
              </a:rPr>
              <a:t>.</a:t>
            </a:r>
            <a:endParaRPr/>
          </a:p>
          <a:p>
            <a:pPr algn="just">
              <a:lnSpc>
                <a:spcPct val="120000"/>
              </a:lnSpc>
              <a:defRPr/>
            </a:pPr>
            <a:r>
              <a:rPr lang="ru-RU" sz="2200">
                <a:latin typeface="Liberation Serif"/>
              </a:rPr>
              <a:t>К</a:t>
            </a:r>
            <a:r>
              <a:rPr lang="ru-RU" sz="2200">
                <a:latin typeface="Liberation Serif"/>
              </a:rPr>
              <a:t>нига «</a:t>
            </a:r>
            <a:r>
              <a:rPr lang="ru-RU" sz="2200">
                <a:latin typeface="Liberation Serif"/>
              </a:rPr>
              <a:t>К России с любовью! В поисках тишины, восходов и изумрудного варенья</a:t>
            </a:r>
            <a:r>
              <a:rPr lang="ru-RU" sz="2200">
                <a:latin typeface="Liberation Serif"/>
              </a:rPr>
              <a:t>» выпущена </a:t>
            </a:r>
            <a:r>
              <a:rPr lang="ru-RU" sz="2200">
                <a:latin typeface="Liberation Serif"/>
              </a:rPr>
              <a:t>в 2022 году в серии «Еда, города, истории. Книги со вкусом путешествий». </a:t>
            </a:r>
            <a:endParaRPr lang="ru-RU" sz="2200">
              <a:latin typeface="Liberation Serif"/>
            </a:endParaRPr>
          </a:p>
          <a:p>
            <a:pPr algn="just">
              <a:lnSpc>
                <a:spcPct val="120000"/>
              </a:lnSpc>
              <a:defRPr/>
            </a:pPr>
            <a:r>
              <a:rPr lang="ru-RU" sz="2200">
                <a:latin typeface="Liberation Serif"/>
              </a:rPr>
              <a:t> Это уникальное путешествие по самым живописным </a:t>
            </a:r>
            <a:r>
              <a:rPr lang="ru-RU" sz="2200">
                <a:latin typeface="Liberation Serif"/>
              </a:rPr>
              <a:t>малым</a:t>
            </a:r>
            <a:r>
              <a:rPr lang="ru-RU" sz="2200">
                <a:latin typeface="Liberation Serif"/>
              </a:rPr>
              <a:t> городам России, </a:t>
            </a:r>
            <a:r>
              <a:rPr lang="ru-RU" sz="2200">
                <a:latin typeface="Liberation Serif"/>
              </a:rPr>
              <a:t>наполненное историческими</a:t>
            </a:r>
            <a:r>
              <a:rPr lang="ru-RU" sz="2200">
                <a:latin typeface="Liberation Serif"/>
              </a:rPr>
              <a:t> </a:t>
            </a:r>
            <a:r>
              <a:rPr lang="ru-RU" sz="2200">
                <a:latin typeface="Liberation Serif"/>
              </a:rPr>
              <a:t>фактами, атмосферными</a:t>
            </a:r>
            <a:r>
              <a:rPr lang="ru-RU" sz="2200">
                <a:latin typeface="Liberation Serif"/>
              </a:rPr>
              <a:t> </a:t>
            </a:r>
            <a:r>
              <a:rPr lang="ru-RU" sz="2200">
                <a:latin typeface="Liberation Serif"/>
              </a:rPr>
              <a:t>зарисовками, кулинарными</a:t>
            </a:r>
            <a:r>
              <a:rPr lang="ru-RU" sz="2200">
                <a:latin typeface="Liberation Serif"/>
              </a:rPr>
              <a:t> </a:t>
            </a:r>
            <a:r>
              <a:rPr lang="ru-RU" sz="2200">
                <a:latin typeface="Liberation Serif"/>
              </a:rPr>
              <a:t>традициями, легендами</a:t>
            </a:r>
            <a:r>
              <a:rPr lang="ru-RU" sz="2200">
                <a:latin typeface="Liberation Serif"/>
              </a:rPr>
              <a:t> и </a:t>
            </a:r>
            <a:r>
              <a:rPr lang="ru-RU" sz="2200">
                <a:latin typeface="Liberation Serif"/>
              </a:rPr>
              <a:t>сказками.</a:t>
            </a:r>
            <a:endParaRPr lang="ru-RU" sz="2200">
              <a:latin typeface="Liberation Serif"/>
            </a:endParaRPr>
          </a:p>
        </p:txBody>
      </p:sp>
      <p:pic>
        <p:nvPicPr>
          <p:cNvPr id="9" name="Рисунок 8"/>
          <p:cNvPicPr>
            <a:picLocks noChangeAspect="1"/>
          </p:cNvPicPr>
          <p:nvPr/>
        </p:nvPicPr>
        <p:blipFill>
          <a:blip r:embed="rId2"/>
          <a:srcRect l="44079" t="2017" r="394" b="566"/>
          <a:stretch/>
        </p:blipFill>
        <p:spPr bwMode="auto">
          <a:xfrm>
            <a:off x="226772" y="1983787"/>
            <a:ext cx="3434767" cy="346851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 name="Объект 2"/>
          <p:cNvSpPr>
            <a:spLocks noGrp="1"/>
          </p:cNvSpPr>
          <p:nvPr>
            <p:ph idx="1"/>
          </p:nvPr>
        </p:nvSpPr>
        <p:spPr bwMode="auto">
          <a:xfrm>
            <a:off x="113607" y="4760259"/>
            <a:ext cx="11984264" cy="4195481"/>
          </a:xfrm>
        </p:spPr>
        <p:txBody>
          <a:bodyPr>
            <a:normAutofit/>
          </a:bodyPr>
          <a:lstStyle/>
          <a:p>
            <a:pPr marL="0" indent="0" algn="ctr">
              <a:buNone/>
              <a:defRPr/>
            </a:pPr>
            <a:r>
              <a:rPr lang="ru-RU" sz="2800">
                <a:latin typeface="Liberation Serif"/>
              </a:rPr>
              <a:t> Понимая </a:t>
            </a:r>
            <a:r>
              <a:rPr lang="ru-RU" sz="2800">
                <a:latin typeface="Liberation Serif"/>
              </a:rPr>
              <a:t>необходимость взаимного уважения, культурного взаимодействия и дружбы между представителями разных этнических групп нашего общества, 2026 год объявлен </a:t>
            </a:r>
            <a:r>
              <a:rPr lang="ru-RU" sz="2800">
                <a:latin typeface="Liberation Serif"/>
              </a:rPr>
              <a:t>Годом </a:t>
            </a:r>
            <a:r>
              <a:rPr lang="ru-RU" sz="2800">
                <a:latin typeface="Liberation Serif"/>
              </a:rPr>
              <a:t>единства народов России.</a:t>
            </a:r>
            <a:endParaRPr/>
          </a:p>
          <a:p>
            <a:pPr algn="ctr">
              <a:defRPr/>
            </a:pPr>
            <a:endParaRPr lang="ru-RU" sz="2800">
              <a:latin typeface="Liberation Serif"/>
            </a:endParaRPr>
          </a:p>
        </p:txBody>
      </p:sp>
      <p:pic>
        <p:nvPicPr>
          <p:cNvPr id="5" name="Рисунок 4"/>
          <p:cNvPicPr>
            <a:picLocks noChangeAspect="1"/>
          </p:cNvPicPr>
          <p:nvPr/>
        </p:nvPicPr>
        <p:blipFill>
          <a:blip r:embed="rId2"/>
          <a:stretch/>
        </p:blipFill>
        <p:spPr bwMode="auto">
          <a:xfrm>
            <a:off x="66542" y="994211"/>
            <a:ext cx="12078393" cy="347080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7" name="Заголовок 6"/>
          <p:cNvSpPr>
            <a:spLocks noGrp="1"/>
          </p:cNvSpPr>
          <p:nvPr>
            <p:ph type="title"/>
          </p:nvPr>
        </p:nvSpPr>
        <p:spPr bwMode="auto">
          <a:xfrm>
            <a:off x="214782" y="424583"/>
            <a:ext cx="10358213" cy="1400530"/>
          </a:xfrm>
        </p:spPr>
        <p:txBody>
          <a:bodyPr/>
          <a:lstStyle/>
          <a:p>
            <a:pPr algn="ctr">
              <a:defRPr/>
            </a:pPr>
            <a:r>
              <a:rPr lang="ru-RU" sz="4000" b="1">
                <a:latin typeface="Liberation Serif"/>
              </a:rPr>
              <a:t>Юлия Евдокимова «К России с любовью!» </a:t>
            </a:r>
            <a:r>
              <a:rPr lang="ru-RU" sz="2800" b="1">
                <a:latin typeface="Liberation Serif"/>
              </a:rPr>
              <a:t>( в поисках тишины, восходов и изумрудного варенья)</a:t>
            </a:r>
            <a:endParaRPr lang="ru-RU" sz="2800" b="1">
              <a:latin typeface="Liberation Serif"/>
            </a:endParaRPr>
          </a:p>
        </p:txBody>
      </p:sp>
      <p:sp>
        <p:nvSpPr>
          <p:cNvPr id="2" name="Объект 1"/>
          <p:cNvSpPr>
            <a:spLocks noGrp="1"/>
          </p:cNvSpPr>
          <p:nvPr>
            <p:ph idx="1"/>
          </p:nvPr>
        </p:nvSpPr>
        <p:spPr bwMode="auto">
          <a:xfrm>
            <a:off x="5271246" y="1825113"/>
            <a:ext cx="6152314" cy="4758263"/>
          </a:xfrm>
        </p:spPr>
        <p:txBody>
          <a:bodyPr>
            <a:normAutofit lnSpcReduction="10000"/>
          </a:bodyPr>
          <a:lstStyle/>
          <a:p>
            <a:pPr algn="just">
              <a:lnSpc>
                <a:spcPct val="120000"/>
              </a:lnSpc>
              <a:defRPr/>
            </a:pPr>
            <a:r>
              <a:rPr lang="ru-RU" sz="2400" b="1">
                <a:latin typeface="Liberation Serif"/>
              </a:rPr>
              <a:t>Основные </a:t>
            </a:r>
            <a:r>
              <a:rPr lang="ru-RU" sz="2400" b="1">
                <a:latin typeface="Liberation Serif"/>
              </a:rPr>
              <a:t>локации -  малые города </a:t>
            </a:r>
            <a:r>
              <a:rPr lang="ru-RU" sz="2400" b="1">
                <a:latin typeface="Liberation Serif"/>
              </a:rPr>
              <a:t>России: </a:t>
            </a:r>
            <a:r>
              <a:rPr lang="ru-RU" sz="2400">
                <a:latin typeface="Liberation Serif"/>
              </a:rPr>
              <a:t>Переславль-Залесский, Ростов Великий, Рыбинск, Гороховец, Тутаев, Углич, Арзамас, Козьмодемьянск, Чебоксары, Суздаль, Городец, Плёс, Торжок.</a:t>
            </a:r>
            <a:endParaRPr/>
          </a:p>
          <a:p>
            <a:pPr algn="just">
              <a:lnSpc>
                <a:spcPct val="120000"/>
              </a:lnSpc>
              <a:defRPr/>
            </a:pPr>
            <a:r>
              <a:rPr lang="ru-RU" sz="2400" b="1">
                <a:latin typeface="Liberation Serif"/>
              </a:rPr>
              <a:t>Книга </a:t>
            </a:r>
            <a:r>
              <a:rPr lang="ru-RU" sz="2400" b="1">
                <a:latin typeface="Liberation Serif"/>
              </a:rPr>
              <a:t>включает: </a:t>
            </a:r>
            <a:r>
              <a:rPr lang="ru-RU" sz="2400">
                <a:latin typeface="Liberation Serif"/>
              </a:rPr>
              <a:t>п</a:t>
            </a:r>
            <a:r>
              <a:rPr lang="ru-RU" sz="2400">
                <a:latin typeface="Liberation Serif"/>
              </a:rPr>
              <a:t>одробные </a:t>
            </a:r>
            <a:r>
              <a:rPr lang="ru-RU" sz="2400">
                <a:latin typeface="Liberation Serif"/>
              </a:rPr>
              <a:t>путевые </a:t>
            </a:r>
            <a:r>
              <a:rPr lang="ru-RU" sz="2400">
                <a:latin typeface="Liberation Serif"/>
              </a:rPr>
              <a:t>заметки, уникальные </a:t>
            </a:r>
            <a:r>
              <a:rPr lang="ru-RU" sz="2400">
                <a:latin typeface="Liberation Serif"/>
              </a:rPr>
              <a:t>рецепты местной </a:t>
            </a:r>
            <a:r>
              <a:rPr lang="ru-RU" sz="2400">
                <a:latin typeface="Liberation Serif"/>
              </a:rPr>
              <a:t>кухни, советы </a:t>
            </a:r>
            <a:r>
              <a:rPr lang="ru-RU" sz="2400">
                <a:latin typeface="Liberation Serif"/>
              </a:rPr>
              <a:t>по размещению и </a:t>
            </a:r>
            <a:r>
              <a:rPr lang="ru-RU" sz="2400">
                <a:latin typeface="Liberation Serif"/>
              </a:rPr>
              <a:t>ресторанам, исторические справки, атмосферные </a:t>
            </a:r>
            <a:r>
              <a:rPr lang="ru-RU" sz="2400">
                <a:latin typeface="Liberation Serif"/>
              </a:rPr>
              <a:t>черно-белые </a:t>
            </a:r>
            <a:r>
              <a:rPr lang="ru-RU" sz="2400">
                <a:latin typeface="Liberation Serif"/>
              </a:rPr>
              <a:t>фотографии.</a:t>
            </a:r>
            <a:endParaRPr/>
          </a:p>
        </p:txBody>
      </p:sp>
      <p:pic>
        <p:nvPicPr>
          <p:cNvPr id="8" name="Рисунок 7"/>
          <p:cNvPicPr>
            <a:picLocks noChangeAspect="1"/>
          </p:cNvPicPr>
          <p:nvPr/>
        </p:nvPicPr>
        <p:blipFill>
          <a:blip r:embed="rId2"/>
          <a:srcRect l="14115" t="20024" r="11150" b="28337"/>
          <a:stretch/>
        </p:blipFill>
        <p:spPr bwMode="auto">
          <a:xfrm>
            <a:off x="214782" y="2019468"/>
            <a:ext cx="5056465" cy="34938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7" name="Заголовок 6"/>
          <p:cNvSpPr>
            <a:spLocks noGrp="1"/>
          </p:cNvSpPr>
          <p:nvPr>
            <p:ph type="title"/>
          </p:nvPr>
        </p:nvSpPr>
        <p:spPr bwMode="auto">
          <a:xfrm>
            <a:off x="64394" y="480232"/>
            <a:ext cx="10448365" cy="1400530"/>
          </a:xfrm>
        </p:spPr>
        <p:txBody>
          <a:bodyPr/>
          <a:lstStyle/>
          <a:p>
            <a:pPr algn="ctr">
              <a:defRPr/>
            </a:pPr>
            <a:r>
              <a:rPr lang="ru-RU" sz="4000" b="1">
                <a:latin typeface="Liberation Serif"/>
              </a:rPr>
              <a:t>Юлия Евдокимова «К России с любовью!» </a:t>
            </a:r>
            <a:r>
              <a:rPr lang="ru-RU" sz="2800" b="1">
                <a:latin typeface="Liberation Serif"/>
              </a:rPr>
              <a:t>( в поисках тишины, восходов и изумрудного варенья)</a:t>
            </a:r>
            <a:endParaRPr lang="ru-RU" sz="2800" b="1">
              <a:latin typeface="Liberation Serif"/>
            </a:endParaRPr>
          </a:p>
        </p:txBody>
      </p:sp>
      <p:sp>
        <p:nvSpPr>
          <p:cNvPr id="2" name="Объект 1"/>
          <p:cNvSpPr>
            <a:spLocks noGrp="1"/>
          </p:cNvSpPr>
          <p:nvPr>
            <p:ph idx="1"/>
          </p:nvPr>
        </p:nvSpPr>
        <p:spPr bwMode="auto">
          <a:xfrm>
            <a:off x="5627885" y="1880762"/>
            <a:ext cx="6416197" cy="4758263"/>
          </a:xfrm>
        </p:spPr>
        <p:txBody>
          <a:bodyPr>
            <a:normAutofit fontScale="85000" lnSpcReduction="10000"/>
          </a:bodyPr>
          <a:lstStyle/>
          <a:p>
            <a:pPr marL="0" indent="0">
              <a:buNone/>
              <a:defRPr/>
            </a:pPr>
            <a:r>
              <a:rPr lang="ru-RU" sz="2800" b="1">
                <a:latin typeface="Liberation Serif"/>
              </a:rPr>
              <a:t>Кулинарная </a:t>
            </a:r>
            <a:r>
              <a:rPr lang="ru-RU" sz="2800" b="1">
                <a:latin typeface="Liberation Serif"/>
              </a:rPr>
              <a:t>составляющая: </a:t>
            </a:r>
            <a:endParaRPr/>
          </a:p>
          <a:p>
            <a:pPr>
              <a:lnSpc>
                <a:spcPct val="120000"/>
              </a:lnSpc>
              <a:defRPr/>
            </a:pPr>
            <a:r>
              <a:rPr lang="ru-RU" sz="2400">
                <a:latin typeface="Liberation Serif"/>
              </a:rPr>
              <a:t>традиционные</a:t>
            </a:r>
            <a:r>
              <a:rPr lang="ru-RU" sz="2400">
                <a:latin typeface="Liberation Serif"/>
              </a:rPr>
              <a:t> блюда </a:t>
            </a:r>
            <a:r>
              <a:rPr lang="ru-RU" sz="2400">
                <a:latin typeface="Liberation Serif"/>
              </a:rPr>
              <a:t>регионов, местные</a:t>
            </a:r>
            <a:r>
              <a:rPr lang="ru-RU" sz="2400">
                <a:latin typeface="Liberation Serif"/>
              </a:rPr>
              <a:t> </a:t>
            </a:r>
            <a:r>
              <a:rPr lang="ru-RU" sz="2400">
                <a:latin typeface="Liberation Serif"/>
              </a:rPr>
              <a:t>деликатесы, особые</a:t>
            </a:r>
            <a:r>
              <a:rPr lang="ru-RU" sz="2400">
                <a:latin typeface="Liberation Serif"/>
              </a:rPr>
              <a:t> рецепты (суп из сныти, яблоки в соломе, мятный </a:t>
            </a:r>
            <a:r>
              <a:rPr lang="ru-RU" sz="2400">
                <a:latin typeface="Liberation Serif"/>
              </a:rPr>
              <a:t>квас), секреты</a:t>
            </a:r>
            <a:r>
              <a:rPr lang="ru-RU" sz="2400">
                <a:latin typeface="Liberation Serif"/>
              </a:rPr>
              <a:t> </a:t>
            </a:r>
            <a:r>
              <a:rPr lang="ru-RU" sz="2400">
                <a:latin typeface="Liberation Serif"/>
              </a:rPr>
              <a:t>приготовления.</a:t>
            </a:r>
            <a:endParaRPr/>
          </a:p>
          <a:p>
            <a:pPr>
              <a:lnSpc>
                <a:spcPct val="120000"/>
              </a:lnSpc>
              <a:defRPr/>
            </a:pPr>
            <a:r>
              <a:rPr lang="ru-RU" sz="2800" b="1">
                <a:latin typeface="Liberation Serif"/>
              </a:rPr>
              <a:t>Преимущества </a:t>
            </a:r>
            <a:r>
              <a:rPr lang="ru-RU" sz="2800" b="1">
                <a:latin typeface="Liberation Serif"/>
              </a:rPr>
              <a:t>книги:</a:t>
            </a:r>
            <a:endParaRPr/>
          </a:p>
          <a:p>
            <a:pPr>
              <a:lnSpc>
                <a:spcPct val="120000"/>
              </a:lnSpc>
              <a:defRPr/>
            </a:pPr>
            <a:r>
              <a:rPr lang="ru-RU" sz="2400">
                <a:latin typeface="Liberation Serif"/>
              </a:rPr>
              <a:t>легкий</a:t>
            </a:r>
            <a:r>
              <a:rPr lang="ru-RU" sz="2400">
                <a:latin typeface="Liberation Serif"/>
              </a:rPr>
              <a:t> и увлекательный стиль повествования,</a:t>
            </a:r>
            <a:endParaRPr/>
          </a:p>
          <a:p>
            <a:pPr>
              <a:lnSpc>
                <a:spcPct val="120000"/>
              </a:lnSpc>
              <a:defRPr/>
            </a:pPr>
            <a:r>
              <a:rPr lang="ru-RU" sz="2400">
                <a:latin typeface="Liberation Serif"/>
              </a:rPr>
              <a:t>практическая информация для путешественников</a:t>
            </a:r>
            <a:endParaRPr/>
          </a:p>
          <a:p>
            <a:pPr>
              <a:lnSpc>
                <a:spcPct val="120000"/>
              </a:lnSpc>
              <a:defRPr/>
            </a:pPr>
            <a:r>
              <a:rPr lang="ru-RU" sz="2400">
                <a:latin typeface="Liberation Serif"/>
              </a:rPr>
              <a:t>Подробные описания местных </a:t>
            </a:r>
            <a:r>
              <a:rPr lang="ru-RU" sz="2400">
                <a:latin typeface="Liberation Serif"/>
              </a:rPr>
              <a:t>традиций</a:t>
            </a:r>
            <a:endParaRPr lang="ru-RU" sz="2400">
              <a:latin typeface="Liberation Serif"/>
            </a:endParaRPr>
          </a:p>
          <a:p>
            <a:pPr>
              <a:lnSpc>
                <a:spcPct val="120000"/>
              </a:lnSpc>
              <a:defRPr/>
            </a:pPr>
            <a:r>
              <a:rPr lang="ru-RU" sz="2400">
                <a:latin typeface="Liberation Serif"/>
              </a:rPr>
              <a:t>Качественные иллюстрации</a:t>
            </a:r>
            <a:endParaRPr/>
          </a:p>
          <a:p>
            <a:pPr>
              <a:lnSpc>
                <a:spcPct val="120000"/>
              </a:lnSpc>
              <a:defRPr/>
            </a:pPr>
            <a:r>
              <a:rPr lang="ru-RU" sz="2400">
                <a:latin typeface="Liberation Serif"/>
              </a:rPr>
              <a:t>Возможность виртуального путешествия</a:t>
            </a:r>
            <a:endParaRPr/>
          </a:p>
          <a:p>
            <a:pPr>
              <a:defRPr/>
            </a:pPr>
            <a:endParaRPr lang="ru-RU" sz="2400">
              <a:latin typeface="Liberation Serif"/>
            </a:endParaRPr>
          </a:p>
          <a:p>
            <a:pPr>
              <a:defRPr/>
            </a:pPr>
            <a:endParaRPr lang="ru-RU" sz="2400">
              <a:latin typeface="Liberation Serif"/>
            </a:endParaRPr>
          </a:p>
          <a:p>
            <a:pPr>
              <a:lnSpc>
                <a:spcPct val="120000"/>
              </a:lnSpc>
              <a:defRPr/>
            </a:pPr>
            <a:endParaRPr lang="ru-RU" sz="2400">
              <a:latin typeface="Liberation Serif"/>
            </a:endParaRPr>
          </a:p>
        </p:txBody>
      </p:sp>
      <p:pic>
        <p:nvPicPr>
          <p:cNvPr id="3" name="Рисунок 2"/>
          <p:cNvPicPr>
            <a:picLocks noChangeAspect="1"/>
          </p:cNvPicPr>
          <p:nvPr/>
        </p:nvPicPr>
        <p:blipFill>
          <a:blip r:embed="rId2"/>
          <a:stretch/>
        </p:blipFill>
        <p:spPr bwMode="auto">
          <a:xfrm>
            <a:off x="504555" y="1663748"/>
            <a:ext cx="4981845" cy="503092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lgn="ctr">
              <a:defRPr/>
            </a:pPr>
            <a:r>
              <a:rPr lang="ru-RU" sz="4000" b="1">
                <a:latin typeface="Liberation Serif"/>
              </a:rPr>
              <a:t>Афонькин</a:t>
            </a:r>
            <a:r>
              <a:rPr lang="ru-RU" sz="4000" b="1">
                <a:latin typeface="Liberation Serif"/>
              </a:rPr>
              <a:t> С.Ю. «Народы России»</a:t>
            </a:r>
            <a:endParaRPr lang="ru-RU" sz="4000" b="1">
              <a:latin typeface="Liberation Serif"/>
            </a:endParaRPr>
          </a:p>
        </p:txBody>
      </p:sp>
      <p:sp>
        <p:nvSpPr>
          <p:cNvPr id="3" name="Объект 2"/>
          <p:cNvSpPr>
            <a:spLocks noGrp="1"/>
          </p:cNvSpPr>
          <p:nvPr>
            <p:ph idx="1"/>
          </p:nvPr>
        </p:nvSpPr>
        <p:spPr bwMode="auto">
          <a:xfrm>
            <a:off x="4276165" y="1705327"/>
            <a:ext cx="7355541" cy="4195481"/>
          </a:xfrm>
        </p:spPr>
        <p:txBody>
          <a:bodyPr>
            <a:normAutofit/>
          </a:bodyPr>
          <a:lstStyle/>
          <a:p>
            <a:pPr algn="just">
              <a:defRPr/>
            </a:pPr>
            <a:r>
              <a:rPr lang="ru-RU" sz="2400">
                <a:latin typeface="Liberation Serif"/>
              </a:rPr>
              <a:t>Книга «Народы России» - не сухой справочник, где приводятся списки проживающих в России народов с указанием их численности и прочими статистическими показателями. Нет, это рассказы о некоторых народах нашей страны. </a:t>
            </a:r>
            <a:endParaRPr/>
          </a:p>
          <a:p>
            <a:pPr algn="just">
              <a:defRPr/>
            </a:pPr>
            <a:r>
              <a:rPr lang="ru-RU" sz="2400">
                <a:latin typeface="Liberation Serif"/>
              </a:rPr>
              <a:t>Главная задача  - показать, насколько они своеобразны и непохожи один на другой. Чтобы никто не претендовал на старшинство, рассказы о них расположены в алфавитном порядке. </a:t>
            </a:r>
            <a:endParaRPr lang="ru-RU" sz="2400">
              <a:latin typeface="Liberation Serif"/>
            </a:endParaRPr>
          </a:p>
        </p:txBody>
      </p:sp>
      <p:pic>
        <p:nvPicPr>
          <p:cNvPr id="4098" name="Picture 2" descr="Picture background"/>
          <p:cNvPicPr>
            <a:picLocks noChangeAspect="1" noChangeArrowheads="1"/>
          </p:cNvPicPr>
          <p:nvPr/>
        </p:nvPicPr>
        <p:blipFill>
          <a:blip r:embed="rId2"/>
          <a:srcRect l="15194" t="-1" r="15254" b="-1"/>
          <a:stretch/>
        </p:blipFill>
        <p:spPr bwMode="auto">
          <a:xfrm>
            <a:off x="477929" y="1442911"/>
            <a:ext cx="3569636" cy="5132304"/>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126" name="Picture 6" descr="Picture background"/>
          <p:cNvPicPr>
            <a:picLocks noChangeAspect="1" noChangeArrowheads="1"/>
          </p:cNvPicPr>
          <p:nvPr/>
        </p:nvPicPr>
        <p:blipFill>
          <a:blip r:embed="rId2"/>
          <a:stretch/>
        </p:blipFill>
        <p:spPr bwMode="auto">
          <a:xfrm>
            <a:off x="6515092" y="2998901"/>
            <a:ext cx="5311149" cy="3662151"/>
          </a:xfrm>
          <a:prstGeom prst="rect">
            <a:avLst/>
          </a:prstGeom>
          <a:noFill/>
        </p:spPr>
      </p:pic>
      <p:sp>
        <p:nvSpPr>
          <p:cNvPr id="2" name="Заголовок 1"/>
          <p:cNvSpPr>
            <a:spLocks noGrp="1"/>
          </p:cNvSpPr>
          <p:nvPr>
            <p:ph type="title"/>
          </p:nvPr>
        </p:nvSpPr>
        <p:spPr bwMode="auto"/>
        <p:txBody>
          <a:bodyPr/>
          <a:lstStyle/>
          <a:p>
            <a:pPr algn="ctr">
              <a:defRPr/>
            </a:pPr>
            <a:r>
              <a:rPr lang="ru-RU" sz="4000" b="1">
                <a:latin typeface="Liberation Serif"/>
              </a:rPr>
              <a:t>Афонькин</a:t>
            </a:r>
            <a:r>
              <a:rPr lang="ru-RU" sz="4000" b="1">
                <a:latin typeface="Liberation Serif"/>
              </a:rPr>
              <a:t> С.Ю. «Народы России»</a:t>
            </a:r>
            <a:endParaRPr lang="ru-RU" sz="4000" b="1">
              <a:latin typeface="Liberation Serif"/>
            </a:endParaRPr>
          </a:p>
        </p:txBody>
      </p:sp>
      <p:pic>
        <p:nvPicPr>
          <p:cNvPr id="10" name="Picture 2" descr="Picture background"/>
          <p:cNvPicPr>
            <a:picLocks noChangeAspect="1" noChangeArrowheads="1"/>
          </p:cNvPicPr>
          <p:nvPr/>
        </p:nvPicPr>
        <p:blipFill>
          <a:blip r:embed="rId3"/>
          <a:stretch/>
        </p:blipFill>
        <p:spPr bwMode="auto">
          <a:xfrm>
            <a:off x="3759069" y="1147979"/>
            <a:ext cx="4891458" cy="3701843"/>
          </a:xfrm>
          <a:prstGeom prst="rect">
            <a:avLst/>
          </a:prstGeom>
          <a:noFill/>
        </p:spPr>
      </p:pic>
      <p:pic>
        <p:nvPicPr>
          <p:cNvPr id="4" name="Рисунок 3"/>
          <p:cNvPicPr>
            <a:picLocks noChangeAspect="1"/>
          </p:cNvPicPr>
          <p:nvPr/>
        </p:nvPicPr>
        <p:blipFill>
          <a:blip r:embed="rId4"/>
          <a:stretch/>
        </p:blipFill>
        <p:spPr bwMode="auto">
          <a:xfrm>
            <a:off x="299881" y="1271075"/>
            <a:ext cx="2936463" cy="3950399"/>
          </a:xfrm>
          <a:prstGeom prst="rect">
            <a:avLst/>
          </a:prstGeom>
        </p:spPr>
      </p:pic>
      <p:pic>
        <p:nvPicPr>
          <p:cNvPr id="5128" name="Picture 8" descr="Picture background"/>
          <p:cNvPicPr>
            <a:picLocks noChangeAspect="1" noChangeArrowheads="1"/>
          </p:cNvPicPr>
          <p:nvPr/>
        </p:nvPicPr>
        <p:blipFill>
          <a:blip r:embed="rId5"/>
          <a:stretch/>
        </p:blipFill>
        <p:spPr bwMode="auto">
          <a:xfrm>
            <a:off x="3046732" y="2345961"/>
            <a:ext cx="2934262" cy="4315091"/>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lgn="ctr">
              <a:defRPr/>
            </a:pPr>
            <a:r>
              <a:rPr lang="ru-RU" sz="4000" b="1">
                <a:latin typeface="Liberation Serif"/>
              </a:rPr>
              <a:t> </a:t>
            </a:r>
            <a:r>
              <a:rPr lang="ru-RU" sz="4000" b="1">
                <a:latin typeface="Liberation Serif"/>
              </a:rPr>
              <a:t>Журнал </a:t>
            </a:r>
            <a:r>
              <a:rPr lang="ru-RU" sz="4000" b="1">
                <a:latin typeface="Liberation Serif"/>
              </a:rPr>
              <a:t>«Уральский следопыт»</a:t>
            </a:r>
            <a:endParaRPr lang="ru-RU" sz="4000" b="1">
              <a:latin typeface="Liberation Serif"/>
            </a:endParaRPr>
          </a:p>
        </p:txBody>
      </p:sp>
      <p:sp>
        <p:nvSpPr>
          <p:cNvPr id="3" name="Объект 2"/>
          <p:cNvSpPr>
            <a:spLocks noGrp="1"/>
          </p:cNvSpPr>
          <p:nvPr>
            <p:ph idx="1"/>
          </p:nvPr>
        </p:nvSpPr>
        <p:spPr bwMode="auto">
          <a:xfrm>
            <a:off x="4854390" y="1453353"/>
            <a:ext cx="6859865" cy="5186508"/>
          </a:xfrm>
        </p:spPr>
        <p:txBody>
          <a:bodyPr>
            <a:normAutofit/>
          </a:bodyPr>
          <a:lstStyle/>
          <a:p>
            <a:pPr algn="just">
              <a:defRPr/>
            </a:pPr>
            <a:r>
              <a:rPr lang="ru-RU" sz="2400">
                <a:latin typeface="Liberation Serif"/>
              </a:rPr>
              <a:t>У каждой нации, у каждой культуры есть свои поэты и писатели, свои исследователи, путешественники, спортсмены и прочие выдающиеся личности. О них в книге особо  не расскажешь. Как гласит старинная русская пословица: «Лучше один раз увидеть, чем сто раз услышать».</a:t>
            </a:r>
            <a:endParaRPr/>
          </a:p>
          <a:p>
            <a:pPr algn="just">
              <a:defRPr/>
            </a:pPr>
            <a:r>
              <a:rPr lang="ru-RU" sz="2400">
                <a:latin typeface="Liberation Serif"/>
              </a:rPr>
              <a:t>С культурой и </a:t>
            </a:r>
            <a:r>
              <a:rPr lang="ru-RU" sz="2400">
                <a:latin typeface="Liberation Serif"/>
              </a:rPr>
              <a:t>б</a:t>
            </a:r>
            <a:r>
              <a:rPr lang="ru-RU" sz="2400">
                <a:latin typeface="Liberation Serif"/>
              </a:rPr>
              <a:t>ытом народов России лучше знакомиться не по рассказам, а во время путешествий по стране.   </a:t>
            </a:r>
            <a:endParaRPr/>
          </a:p>
          <a:p>
            <a:pPr algn="just">
              <a:defRPr/>
            </a:pPr>
            <a:r>
              <a:rPr lang="ru-RU" sz="2400">
                <a:latin typeface="Liberation Serif"/>
              </a:rPr>
              <a:t> </a:t>
            </a:r>
            <a:r>
              <a:rPr lang="ru-RU" sz="2400">
                <a:latin typeface="Liberation Serif"/>
              </a:rPr>
              <a:t>Отличным решением для </a:t>
            </a:r>
            <a:r>
              <a:rPr lang="ru-RU" sz="2400">
                <a:latin typeface="Liberation Serif"/>
              </a:rPr>
              <a:t> </a:t>
            </a:r>
            <a:r>
              <a:rPr lang="ru-RU" sz="2400">
                <a:latin typeface="Liberation Serif"/>
              </a:rPr>
              <a:t>любителя узнавать новые места может стать журнал «Уральский следопыт»</a:t>
            </a:r>
            <a:endParaRPr lang="ru-RU" sz="2400">
              <a:latin typeface="Liberation Serif"/>
            </a:endParaRPr>
          </a:p>
        </p:txBody>
      </p:sp>
      <p:pic>
        <p:nvPicPr>
          <p:cNvPr id="4" name="Рисунок 3"/>
          <p:cNvPicPr>
            <a:picLocks noChangeAspect="1"/>
          </p:cNvPicPr>
          <p:nvPr/>
        </p:nvPicPr>
        <p:blipFill>
          <a:blip r:embed="rId2"/>
          <a:stretch/>
        </p:blipFill>
        <p:spPr bwMode="auto">
          <a:xfrm>
            <a:off x="646111" y="1267011"/>
            <a:ext cx="3877216" cy="5372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idx="4294967295"/>
          </p:nvPr>
        </p:nvSpPr>
        <p:spPr bwMode="auto">
          <a:xfrm>
            <a:off x="0" y="452438"/>
            <a:ext cx="9404350" cy="1400175"/>
          </a:xfrm>
        </p:spPr>
        <p:txBody>
          <a:bodyPr/>
          <a:lstStyle/>
          <a:p>
            <a:pPr algn="ctr">
              <a:defRPr/>
            </a:pPr>
            <a:r>
              <a:rPr lang="ru-RU" sz="4000" b="1">
                <a:latin typeface="Liberation Serif"/>
              </a:rPr>
              <a:t> </a:t>
            </a:r>
            <a:r>
              <a:rPr lang="ru-RU" sz="4000" b="1">
                <a:latin typeface="Liberation Serif"/>
              </a:rPr>
              <a:t>Журнал </a:t>
            </a:r>
            <a:r>
              <a:rPr lang="ru-RU" sz="4000" b="1">
                <a:latin typeface="Liberation Serif"/>
              </a:rPr>
              <a:t>«Уральский следопыт»</a:t>
            </a:r>
            <a:endParaRPr lang="ru-RU" sz="4000" b="1">
              <a:latin typeface="Liberation Serif"/>
            </a:endParaRPr>
          </a:p>
        </p:txBody>
      </p:sp>
      <p:pic>
        <p:nvPicPr>
          <p:cNvPr id="6" name="Рисунок 5"/>
          <p:cNvPicPr>
            <a:picLocks noChangeAspect="1"/>
          </p:cNvPicPr>
          <p:nvPr/>
        </p:nvPicPr>
        <p:blipFill>
          <a:blip r:embed="rId2"/>
          <a:stretch/>
        </p:blipFill>
        <p:spPr bwMode="auto">
          <a:xfrm>
            <a:off x="322728" y="1293157"/>
            <a:ext cx="3543884" cy="4914961"/>
          </a:xfrm>
          <a:prstGeom prst="rect">
            <a:avLst/>
          </a:prstGeom>
        </p:spPr>
      </p:pic>
      <p:pic>
        <p:nvPicPr>
          <p:cNvPr id="7" name="Рисунок 6"/>
          <p:cNvPicPr>
            <a:picLocks noChangeAspect="1"/>
          </p:cNvPicPr>
          <p:nvPr/>
        </p:nvPicPr>
        <p:blipFill>
          <a:blip r:embed="rId3"/>
          <a:stretch/>
        </p:blipFill>
        <p:spPr bwMode="auto">
          <a:xfrm>
            <a:off x="4189342" y="1293157"/>
            <a:ext cx="3636368" cy="4914961"/>
          </a:xfrm>
          <a:prstGeom prst="rect">
            <a:avLst/>
          </a:prstGeom>
        </p:spPr>
      </p:pic>
      <p:pic>
        <p:nvPicPr>
          <p:cNvPr id="8" name="Рисунок 7"/>
          <p:cNvPicPr>
            <a:picLocks noChangeAspect="1"/>
          </p:cNvPicPr>
          <p:nvPr/>
        </p:nvPicPr>
        <p:blipFill>
          <a:blip r:embed="rId4"/>
          <a:stretch/>
        </p:blipFill>
        <p:spPr bwMode="auto">
          <a:xfrm>
            <a:off x="8148439" y="1293157"/>
            <a:ext cx="3670587" cy="495830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idx="4294967295"/>
          </p:nvPr>
        </p:nvSpPr>
        <p:spPr bwMode="auto">
          <a:xfrm>
            <a:off x="0" y="452438"/>
            <a:ext cx="9404350" cy="1400175"/>
          </a:xfrm>
        </p:spPr>
        <p:txBody>
          <a:bodyPr/>
          <a:lstStyle/>
          <a:p>
            <a:pPr algn="ctr">
              <a:defRPr/>
            </a:pPr>
            <a:r>
              <a:rPr lang="ru-RU" sz="4000" b="1">
                <a:latin typeface="Liberation Serif"/>
              </a:rPr>
              <a:t> </a:t>
            </a:r>
            <a:r>
              <a:rPr lang="ru-RU" sz="4000" b="1">
                <a:latin typeface="Liberation Serif"/>
              </a:rPr>
              <a:t>Журнал </a:t>
            </a:r>
            <a:r>
              <a:rPr lang="ru-RU" sz="4000" b="1">
                <a:latin typeface="Liberation Serif"/>
              </a:rPr>
              <a:t>«Уральский следопыт»</a:t>
            </a:r>
            <a:endParaRPr lang="ru-RU" sz="4000" b="1">
              <a:latin typeface="Liberation Serif"/>
            </a:endParaRPr>
          </a:p>
        </p:txBody>
      </p:sp>
      <p:pic>
        <p:nvPicPr>
          <p:cNvPr id="3" name="Рисунок 2"/>
          <p:cNvPicPr>
            <a:picLocks noChangeAspect="1"/>
          </p:cNvPicPr>
          <p:nvPr/>
        </p:nvPicPr>
        <p:blipFill>
          <a:blip r:embed="rId2"/>
          <a:stretch/>
        </p:blipFill>
        <p:spPr bwMode="auto">
          <a:xfrm>
            <a:off x="345716" y="1293156"/>
            <a:ext cx="3578913" cy="4986619"/>
          </a:xfrm>
          <a:prstGeom prst="rect">
            <a:avLst/>
          </a:prstGeom>
        </p:spPr>
      </p:pic>
      <p:pic>
        <p:nvPicPr>
          <p:cNvPr id="4" name="Рисунок 3"/>
          <p:cNvPicPr>
            <a:picLocks noChangeAspect="1"/>
          </p:cNvPicPr>
          <p:nvPr/>
        </p:nvPicPr>
        <p:blipFill>
          <a:blip r:embed="rId3"/>
          <a:stretch/>
        </p:blipFill>
        <p:spPr bwMode="auto">
          <a:xfrm>
            <a:off x="4135875" y="1293156"/>
            <a:ext cx="3675641" cy="4986620"/>
          </a:xfrm>
          <a:prstGeom prst="rect">
            <a:avLst/>
          </a:prstGeom>
        </p:spPr>
      </p:pic>
      <p:pic>
        <p:nvPicPr>
          <p:cNvPr id="5" name="Рисунок 4"/>
          <p:cNvPicPr>
            <a:picLocks noChangeAspect="1"/>
          </p:cNvPicPr>
          <p:nvPr/>
        </p:nvPicPr>
        <p:blipFill>
          <a:blip r:embed="rId4"/>
          <a:stretch/>
        </p:blipFill>
        <p:spPr bwMode="auto">
          <a:xfrm>
            <a:off x="8061970" y="1259600"/>
            <a:ext cx="3704206" cy="50201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lgn="ctr">
              <a:defRPr/>
            </a:pPr>
            <a:r>
              <a:rPr lang="ru-RU" sz="4000" b="1">
                <a:latin typeface="Liberation Serif"/>
              </a:rPr>
              <a:t> Чагин Г.Н.  «Народы и культуры Урала в </a:t>
            </a:r>
            <a:r>
              <a:rPr lang="en-US" sz="4000" b="1">
                <a:latin typeface="Liberation Serif"/>
              </a:rPr>
              <a:t>XIX – XX </a:t>
            </a:r>
            <a:r>
              <a:rPr lang="ru-RU" sz="4000" b="1">
                <a:latin typeface="Liberation Serif"/>
              </a:rPr>
              <a:t>вв.»</a:t>
            </a:r>
            <a:endParaRPr lang="ru-RU" sz="4000" b="1">
              <a:latin typeface="Liberation Serif"/>
            </a:endParaRPr>
          </a:p>
        </p:txBody>
      </p:sp>
      <p:sp>
        <p:nvSpPr>
          <p:cNvPr id="8" name="Объект 7"/>
          <p:cNvSpPr>
            <a:spLocks noGrp="1"/>
          </p:cNvSpPr>
          <p:nvPr>
            <p:ph idx="1"/>
          </p:nvPr>
        </p:nvSpPr>
        <p:spPr bwMode="auto">
          <a:xfrm>
            <a:off x="7530352" y="2052919"/>
            <a:ext cx="4208929" cy="2008094"/>
          </a:xfrm>
        </p:spPr>
        <p:txBody>
          <a:bodyPr/>
          <a:lstStyle/>
          <a:p>
            <a:pPr>
              <a:defRPr/>
            </a:pPr>
            <a:r>
              <a:rPr lang="ru-RU">
                <a:latin typeface="Liberation Serif"/>
              </a:rPr>
              <a:t>«История в некотором смысле</a:t>
            </a:r>
            <a:endParaRPr/>
          </a:p>
          <a:p>
            <a:pPr>
              <a:defRPr/>
            </a:pPr>
            <a:r>
              <a:rPr lang="ru-RU">
                <a:latin typeface="Liberation Serif"/>
              </a:rPr>
              <a:t>есть священная книга народов:</a:t>
            </a:r>
            <a:endParaRPr/>
          </a:p>
          <a:p>
            <a:pPr>
              <a:defRPr/>
            </a:pPr>
            <a:r>
              <a:rPr lang="ru-RU">
                <a:latin typeface="Liberation Serif"/>
              </a:rPr>
              <a:t>главная, необходимая».</a:t>
            </a:r>
            <a:endParaRPr/>
          </a:p>
          <a:p>
            <a:pPr marL="0" indent="0">
              <a:buNone/>
              <a:defRPr/>
            </a:pPr>
            <a:r>
              <a:rPr lang="ru-RU">
                <a:latin typeface="Liberation Serif"/>
              </a:rPr>
              <a:t>                             Н.М</a:t>
            </a:r>
            <a:r>
              <a:rPr lang="ru-RU">
                <a:latin typeface="Liberation Serif"/>
              </a:rPr>
              <a:t>. Карамзин</a:t>
            </a:r>
            <a:endParaRPr/>
          </a:p>
        </p:txBody>
      </p:sp>
      <p:pic>
        <p:nvPicPr>
          <p:cNvPr id="6" name="Рисунок 5"/>
          <p:cNvPicPr>
            <a:picLocks noChangeAspect="1"/>
          </p:cNvPicPr>
          <p:nvPr/>
        </p:nvPicPr>
        <p:blipFill>
          <a:blip r:embed="rId2"/>
          <a:srcRect l="318" t="868" r="7275" b="6674"/>
          <a:stretch/>
        </p:blipFill>
        <p:spPr bwMode="auto">
          <a:xfrm>
            <a:off x="349623" y="1721222"/>
            <a:ext cx="3899647" cy="5029201"/>
          </a:xfrm>
          <a:prstGeom prst="rect">
            <a:avLst/>
          </a:prstGeom>
        </p:spPr>
      </p:pic>
      <p:sp>
        <p:nvSpPr>
          <p:cNvPr id="9" name="TextBox 8"/>
          <p:cNvSpPr txBox="1"/>
          <p:nvPr/>
        </p:nvSpPr>
        <p:spPr bwMode="auto">
          <a:xfrm>
            <a:off x="4639235" y="3778624"/>
            <a:ext cx="6952130" cy="2800767"/>
          </a:xfrm>
          <a:prstGeom prst="rect">
            <a:avLst/>
          </a:prstGeom>
          <a:noFill/>
        </p:spPr>
        <p:txBody>
          <a:bodyPr wrap="square" rtlCol="0">
            <a:spAutoFit/>
          </a:bodyPr>
          <a:lstStyle/>
          <a:p>
            <a:pPr>
              <a:defRPr/>
            </a:pPr>
            <a:endParaRPr lang="ru-RU"/>
          </a:p>
          <a:p>
            <a:pPr algn="just">
              <a:defRPr/>
            </a:pPr>
            <a:r>
              <a:rPr lang="ru-RU" sz="2000">
                <a:latin typeface="Liberation Serif"/>
              </a:rPr>
              <a:t>Книга известного ученого, доктора исторических наук, профессора Пермского государственного национального исследовательского университета </a:t>
            </a:r>
            <a:r>
              <a:rPr lang="ru-RU" sz="2000">
                <a:latin typeface="Liberation Serif"/>
              </a:rPr>
              <a:t>Г.Н.Чагина</a:t>
            </a:r>
            <a:r>
              <a:rPr lang="ru-RU" sz="2000">
                <a:latin typeface="Liberation Serif"/>
              </a:rPr>
              <a:t>, четыре десятка лет планомерно исследовавшего этнографию Урала, содержит материал о народах, живущих в нашем регионе, их истории и культуре, собранный в архивах и музеях, во время многочисленных экспедиций.</a:t>
            </a:r>
            <a:endParaRPr/>
          </a:p>
          <a:p>
            <a:pPr>
              <a:defRPr/>
            </a:pPr>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646111" y="139803"/>
            <a:ext cx="9404723" cy="1400530"/>
          </a:xfrm>
        </p:spPr>
        <p:txBody>
          <a:bodyPr/>
          <a:lstStyle/>
          <a:p>
            <a:pPr algn="ctr">
              <a:defRPr/>
            </a:pPr>
            <a:r>
              <a:rPr lang="ru-RU" sz="4000" b="1">
                <a:latin typeface="Liberation Serif"/>
              </a:rPr>
              <a:t> Чагин Г.Н.  «Народы и культуры Урала в </a:t>
            </a:r>
            <a:r>
              <a:rPr lang="en-US" sz="4000" b="1">
                <a:latin typeface="Liberation Serif"/>
              </a:rPr>
              <a:t>XIX – XX </a:t>
            </a:r>
            <a:r>
              <a:rPr lang="ru-RU" sz="4000" b="1">
                <a:latin typeface="Liberation Serif"/>
              </a:rPr>
              <a:t>вв.»</a:t>
            </a:r>
            <a:endParaRPr lang="ru-RU" sz="4000" b="1">
              <a:latin typeface="Liberation Serif"/>
            </a:endParaRPr>
          </a:p>
        </p:txBody>
      </p:sp>
      <p:sp>
        <p:nvSpPr>
          <p:cNvPr id="3" name="Объект 2"/>
          <p:cNvSpPr>
            <a:spLocks noGrp="1"/>
          </p:cNvSpPr>
          <p:nvPr>
            <p:ph idx="1"/>
          </p:nvPr>
        </p:nvSpPr>
        <p:spPr bwMode="auto">
          <a:xfrm>
            <a:off x="5348472" y="1298286"/>
            <a:ext cx="6562163" cy="5004752"/>
          </a:xfrm>
        </p:spPr>
        <p:txBody>
          <a:bodyPr>
            <a:normAutofit fontScale="92500" lnSpcReduction="20000"/>
          </a:bodyPr>
          <a:lstStyle/>
          <a:p>
            <a:pPr marL="0" indent="0" algn="just">
              <a:buNone/>
              <a:defRPr/>
            </a:pPr>
            <a:endParaRPr lang="ru-RU">
              <a:latin typeface="Liberation Serif"/>
            </a:endParaRPr>
          </a:p>
          <a:p>
            <a:pPr algn="just">
              <a:lnSpc>
                <a:spcPct val="110000"/>
              </a:lnSpc>
              <a:defRPr/>
            </a:pPr>
            <a:r>
              <a:rPr lang="ru-RU" sz="2400">
                <a:latin typeface="Liberation Serif"/>
              </a:rPr>
              <a:t>В книге впервые представлено разнообразие знаний отечественной, региональной, этнической и культурной истории народов Урала. </a:t>
            </a:r>
            <a:endParaRPr lang="ru-RU" sz="2400">
              <a:latin typeface="Liberation Serif"/>
            </a:endParaRPr>
          </a:p>
          <a:p>
            <a:pPr algn="just">
              <a:lnSpc>
                <a:spcPct val="110000"/>
              </a:lnSpc>
              <a:defRPr/>
            </a:pPr>
            <a:r>
              <a:rPr lang="ru-RU" sz="2400">
                <a:latin typeface="Liberation Serif"/>
              </a:rPr>
              <a:t>Знания </a:t>
            </a:r>
            <a:r>
              <a:rPr lang="ru-RU" sz="2400">
                <a:latin typeface="Liberation Serif"/>
              </a:rPr>
              <a:t>рассматриваются как средство выражения самосознания и как способ самоидентификации народов, показана вариативность знаний как всего этноса, так и его отдельных </a:t>
            </a:r>
            <a:r>
              <a:rPr lang="ru-RU" sz="2400">
                <a:latin typeface="Liberation Serif"/>
              </a:rPr>
              <a:t>представителей.</a:t>
            </a:r>
            <a:endParaRPr/>
          </a:p>
          <a:p>
            <a:pPr algn="just">
              <a:lnSpc>
                <a:spcPct val="110000"/>
              </a:lnSpc>
              <a:defRPr/>
            </a:pPr>
            <a:r>
              <a:rPr lang="ru-RU" sz="2400">
                <a:latin typeface="Liberation Serif"/>
              </a:rPr>
              <a:t>Приведено </a:t>
            </a:r>
            <a:r>
              <a:rPr lang="ru-RU" sz="2400">
                <a:latin typeface="Liberation Serif"/>
              </a:rPr>
              <a:t>много примеров о духовных подвижниках православия и роли церкви в сохранении истории народа, названы личности, внесшие вклад в развитие региональной истории и культуры.</a:t>
            </a:r>
            <a:endParaRPr/>
          </a:p>
          <a:p>
            <a:pPr>
              <a:defRPr/>
            </a:pPr>
            <a:endParaRPr lang="ru-RU">
              <a:latin typeface="Liberation Serif"/>
            </a:endParaRPr>
          </a:p>
        </p:txBody>
      </p:sp>
      <p:pic>
        <p:nvPicPr>
          <p:cNvPr id="4" name="Рисунок 3"/>
          <p:cNvPicPr>
            <a:picLocks noChangeAspect="1"/>
          </p:cNvPicPr>
          <p:nvPr/>
        </p:nvPicPr>
        <p:blipFill>
          <a:blip r:embed="rId2"/>
          <a:stretch/>
        </p:blipFill>
        <p:spPr bwMode="auto">
          <a:xfrm>
            <a:off x="646111" y="1853248"/>
            <a:ext cx="4449860" cy="464786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646111" y="139803"/>
            <a:ext cx="9404723" cy="1400530"/>
          </a:xfrm>
        </p:spPr>
        <p:txBody>
          <a:bodyPr/>
          <a:lstStyle/>
          <a:p>
            <a:pPr algn="ctr">
              <a:defRPr/>
            </a:pPr>
            <a:r>
              <a:rPr lang="ru-RU" sz="4000" b="1">
                <a:latin typeface="Liberation Serif"/>
              </a:rPr>
              <a:t> Чагин Г.Н.  «Народы и культуры Урала в </a:t>
            </a:r>
            <a:r>
              <a:rPr lang="en-US" sz="4000" b="1">
                <a:latin typeface="Liberation Serif"/>
              </a:rPr>
              <a:t>XIX – XX </a:t>
            </a:r>
            <a:r>
              <a:rPr lang="ru-RU" sz="4000" b="1">
                <a:latin typeface="Liberation Serif"/>
              </a:rPr>
              <a:t>вв.»</a:t>
            </a:r>
            <a:endParaRPr lang="ru-RU" sz="4000" b="1">
              <a:latin typeface="Liberation Serif"/>
            </a:endParaRPr>
          </a:p>
        </p:txBody>
      </p:sp>
      <p:sp>
        <p:nvSpPr>
          <p:cNvPr id="3" name="Объект 2"/>
          <p:cNvSpPr>
            <a:spLocks noGrp="1"/>
          </p:cNvSpPr>
          <p:nvPr>
            <p:ph idx="1"/>
          </p:nvPr>
        </p:nvSpPr>
        <p:spPr bwMode="auto">
          <a:xfrm>
            <a:off x="5446060" y="1674804"/>
            <a:ext cx="6562163" cy="5004752"/>
          </a:xfrm>
        </p:spPr>
        <p:txBody>
          <a:bodyPr>
            <a:normAutofit fontScale="85000" lnSpcReduction="20000"/>
          </a:bodyPr>
          <a:lstStyle/>
          <a:p>
            <a:pPr>
              <a:defRPr/>
            </a:pPr>
            <a:r>
              <a:rPr lang="ru-RU" b="1">
                <a:latin typeface="Liberation Serif"/>
              </a:rPr>
              <a:t>Некоторые </a:t>
            </a:r>
            <a:r>
              <a:rPr lang="ru-RU" b="1">
                <a:latin typeface="Liberation Serif"/>
              </a:rPr>
              <a:t>темы, которые рассматриваются в книге: </a:t>
            </a:r>
            <a:endParaRPr lang="ru-RU" b="1">
              <a:latin typeface="Liberation Serif"/>
            </a:endParaRPr>
          </a:p>
          <a:p>
            <a:pPr>
              <a:defRPr/>
            </a:pPr>
            <a:r>
              <a:rPr lang="ru-RU">
                <a:latin typeface="Liberation Serif"/>
              </a:rPr>
              <a:t>формирование </a:t>
            </a:r>
            <a:r>
              <a:rPr lang="ru-RU">
                <a:latin typeface="Liberation Serif"/>
              </a:rPr>
              <a:t>и расселение народов Урала;</a:t>
            </a:r>
            <a:endParaRPr/>
          </a:p>
          <a:p>
            <a:pPr>
              <a:defRPr/>
            </a:pPr>
            <a:r>
              <a:rPr lang="ru-RU">
                <a:latin typeface="Liberation Serif"/>
              </a:rPr>
              <a:t>поселения и строительная культура;</a:t>
            </a:r>
            <a:endParaRPr/>
          </a:p>
          <a:p>
            <a:pPr>
              <a:defRPr/>
            </a:pPr>
            <a:r>
              <a:rPr lang="ru-RU">
                <a:latin typeface="Liberation Serif"/>
              </a:rPr>
              <a:t>народный костюм в конце XIX — начале XX века;</a:t>
            </a:r>
            <a:endParaRPr/>
          </a:p>
          <a:p>
            <a:pPr>
              <a:defRPr/>
            </a:pPr>
            <a:r>
              <a:rPr lang="ru-RU">
                <a:latin typeface="Liberation Serif"/>
              </a:rPr>
              <a:t>ремёсла и промыслы в XIX–XX веках;</a:t>
            </a:r>
            <a:endParaRPr/>
          </a:p>
          <a:p>
            <a:pPr>
              <a:defRPr/>
            </a:pPr>
            <a:r>
              <a:rPr lang="ru-RU">
                <a:latin typeface="Liberation Serif"/>
              </a:rPr>
              <a:t>народные росписи по дереву и металлу в XIX–XX веках;</a:t>
            </a:r>
            <a:endParaRPr/>
          </a:p>
          <a:p>
            <a:pPr>
              <a:defRPr/>
            </a:pPr>
            <a:r>
              <a:rPr lang="ru-RU">
                <a:latin typeface="Liberation Serif"/>
              </a:rPr>
              <a:t>диалекты народов Урала;</a:t>
            </a:r>
            <a:endParaRPr/>
          </a:p>
          <a:p>
            <a:pPr>
              <a:defRPr/>
            </a:pPr>
            <a:r>
              <a:rPr lang="ru-RU">
                <a:latin typeface="Liberation Serif"/>
              </a:rPr>
              <a:t>устное народное творчество;</a:t>
            </a:r>
            <a:endParaRPr/>
          </a:p>
          <a:p>
            <a:pPr>
              <a:defRPr/>
            </a:pPr>
            <a:r>
              <a:rPr lang="ru-RU">
                <a:latin typeface="Liberation Serif"/>
              </a:rPr>
              <a:t>музыкальные инструменты;</a:t>
            </a:r>
            <a:endParaRPr/>
          </a:p>
          <a:p>
            <a:pPr>
              <a:defRPr/>
            </a:pPr>
            <a:r>
              <a:rPr lang="ru-RU">
                <a:latin typeface="Liberation Serif"/>
              </a:rPr>
              <a:t>праздники и обряды;</a:t>
            </a:r>
            <a:endParaRPr/>
          </a:p>
          <a:p>
            <a:pPr>
              <a:defRPr/>
            </a:pPr>
            <a:r>
              <a:rPr lang="ru-RU">
                <a:latin typeface="Liberation Serif"/>
              </a:rPr>
              <a:t>народная медицина в системе жизнеобеспечения людей;</a:t>
            </a:r>
            <a:endParaRPr/>
          </a:p>
          <a:p>
            <a:pPr>
              <a:defRPr/>
            </a:pPr>
            <a:r>
              <a:rPr lang="ru-RU">
                <a:latin typeface="Liberation Serif"/>
              </a:rPr>
              <a:t>питание и домашняя утварь;</a:t>
            </a:r>
            <a:endParaRPr/>
          </a:p>
          <a:p>
            <a:pPr>
              <a:defRPr/>
            </a:pPr>
            <a:r>
              <a:rPr lang="ru-RU">
                <a:latin typeface="Liberation Serif"/>
              </a:rPr>
              <a:t>средства передвижения и переноски тяжестей;</a:t>
            </a:r>
            <a:endParaRPr/>
          </a:p>
          <a:p>
            <a:pPr>
              <a:defRPr/>
            </a:pPr>
            <a:r>
              <a:rPr lang="ru-RU">
                <a:latin typeface="Liberation Serif"/>
              </a:rPr>
              <a:t>религия и храмы Урала;</a:t>
            </a:r>
            <a:endParaRPr/>
          </a:p>
          <a:p>
            <a:pPr>
              <a:defRPr/>
            </a:pPr>
            <a:r>
              <a:rPr lang="ru-RU">
                <a:latin typeface="Liberation Serif"/>
              </a:rPr>
              <a:t>музеи этнографического профиля.</a:t>
            </a:r>
            <a:endParaRPr/>
          </a:p>
        </p:txBody>
      </p:sp>
      <p:pic>
        <p:nvPicPr>
          <p:cNvPr id="4" name="Рисунок 3"/>
          <p:cNvPicPr>
            <a:picLocks noChangeAspect="1"/>
          </p:cNvPicPr>
          <p:nvPr/>
        </p:nvPicPr>
        <p:blipFill>
          <a:blip r:embed="rId2"/>
          <a:stretch/>
        </p:blipFill>
        <p:spPr bwMode="auto">
          <a:xfrm>
            <a:off x="646111" y="1853248"/>
            <a:ext cx="4449860" cy="464786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7" name="Рисунок 16"/>
          <p:cNvPicPr>
            <a:picLocks noChangeAspect="1"/>
          </p:cNvPicPr>
          <p:nvPr/>
        </p:nvPicPr>
        <p:blipFill>
          <a:blip r:embed="rId2"/>
          <a:srcRect l="0" t="10410" r="-340" b="0"/>
          <a:stretch/>
        </p:blipFill>
        <p:spPr bwMode="auto">
          <a:xfrm>
            <a:off x="0" y="0"/>
            <a:ext cx="7680960" cy="6858000"/>
          </a:xfrm>
          <a:prstGeom prst="rect">
            <a:avLst/>
          </a:prstGeom>
        </p:spPr>
      </p:pic>
      <p:sp>
        <p:nvSpPr>
          <p:cNvPr id="18" name="TextBox 17"/>
          <p:cNvSpPr txBox="1"/>
          <p:nvPr/>
        </p:nvSpPr>
        <p:spPr bwMode="auto">
          <a:xfrm>
            <a:off x="7971166" y="1475749"/>
            <a:ext cx="4051957" cy="3539430"/>
          </a:xfrm>
          <a:prstGeom prst="rect">
            <a:avLst/>
          </a:prstGeom>
          <a:noFill/>
        </p:spPr>
        <p:txBody>
          <a:bodyPr wrap="square" rtlCol="0">
            <a:spAutoFit/>
          </a:bodyPr>
          <a:lstStyle/>
          <a:p>
            <a:pPr algn="ctr">
              <a:defRPr/>
            </a:pPr>
            <a:r>
              <a:rPr lang="ru-RU" sz="2800" b="1">
                <a:solidFill>
                  <a:srgbClr val="FFC000"/>
                </a:solidFill>
                <a:latin typeface="Liberation Serif"/>
              </a:rPr>
              <a:t>30 апреля </a:t>
            </a:r>
            <a:endParaRPr/>
          </a:p>
          <a:p>
            <a:pPr algn="ctr">
              <a:defRPr/>
            </a:pPr>
            <a:r>
              <a:rPr lang="ru-RU" sz="2800" b="1">
                <a:solidFill>
                  <a:prstClr val="white"/>
                </a:solidFill>
                <a:latin typeface="Liberation Serif"/>
              </a:rPr>
              <a:t>–</a:t>
            </a:r>
            <a:r>
              <a:rPr lang="ru-RU" sz="2800" b="1">
                <a:solidFill>
                  <a:srgbClr val="FFC000"/>
                </a:solidFill>
                <a:latin typeface="Liberation Serif"/>
              </a:rPr>
              <a:t> </a:t>
            </a:r>
            <a:r>
              <a:rPr lang="ru-RU" sz="2800" b="1">
                <a:latin typeface="Liberation Serif"/>
              </a:rPr>
              <a:t>День </a:t>
            </a:r>
            <a:r>
              <a:rPr lang="ru-RU" sz="2800" b="1">
                <a:latin typeface="Liberation Serif"/>
              </a:rPr>
              <a:t>коренных малочисленных народов </a:t>
            </a:r>
            <a:r>
              <a:rPr lang="ru-RU" sz="2800" b="1">
                <a:latin typeface="Liberation Serif"/>
              </a:rPr>
              <a:t>России </a:t>
            </a:r>
            <a:endParaRPr/>
          </a:p>
          <a:p>
            <a:pPr algn="ctr">
              <a:defRPr/>
            </a:pPr>
            <a:endParaRPr lang="ru-RU" sz="2800" b="1">
              <a:solidFill>
                <a:srgbClr val="FFC000"/>
              </a:solidFill>
              <a:latin typeface="Liberation Serif"/>
            </a:endParaRPr>
          </a:p>
          <a:p>
            <a:pPr algn="ctr">
              <a:defRPr/>
            </a:pPr>
            <a:r>
              <a:rPr lang="ru-RU" sz="2800" b="1">
                <a:solidFill>
                  <a:srgbClr val="FFC000"/>
                </a:solidFill>
                <a:latin typeface="Liberation Serif"/>
              </a:rPr>
              <a:t>8 </a:t>
            </a:r>
            <a:r>
              <a:rPr lang="ru-RU" sz="2800" b="1">
                <a:solidFill>
                  <a:srgbClr val="FFC000"/>
                </a:solidFill>
                <a:latin typeface="Liberation Serif"/>
              </a:rPr>
              <a:t>сентября </a:t>
            </a:r>
            <a:endParaRPr lang="ru-RU" sz="2800" b="1">
              <a:solidFill>
                <a:srgbClr val="FFC000"/>
              </a:solidFill>
              <a:latin typeface="Liberation Serif"/>
            </a:endParaRPr>
          </a:p>
          <a:p>
            <a:pPr algn="ctr">
              <a:defRPr/>
            </a:pPr>
            <a:r>
              <a:rPr lang="ru-RU" sz="2800" b="1">
                <a:latin typeface="Liberation Serif"/>
              </a:rPr>
              <a:t>– День </a:t>
            </a:r>
            <a:r>
              <a:rPr lang="ru-RU" sz="2800" b="1">
                <a:latin typeface="Liberation Serif"/>
              </a:rPr>
              <a:t>языков народов России.</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154547" y="487730"/>
            <a:ext cx="10900876" cy="1400530"/>
          </a:xfrm>
        </p:spPr>
        <p:txBody>
          <a:bodyPr/>
          <a:lstStyle/>
          <a:p>
            <a:pPr algn="ctr">
              <a:defRPr/>
            </a:pPr>
            <a:r>
              <a:rPr lang="ru-RU" sz="4000" b="1">
                <a:latin typeface="Liberation Serif"/>
              </a:rPr>
              <a:t>А.А.Коринфский</a:t>
            </a:r>
            <a:r>
              <a:rPr lang="ru-RU" sz="4000" b="1">
                <a:latin typeface="Liberation Serif"/>
              </a:rPr>
              <a:t> «Народная Русь </a:t>
            </a:r>
            <a:br>
              <a:rPr lang="ru-RU" sz="4000" b="1">
                <a:latin typeface="Liberation Serif"/>
              </a:rPr>
            </a:br>
            <a:r>
              <a:rPr lang="ru-RU" sz="2400" b="1">
                <a:latin typeface="Liberation Serif"/>
              </a:rPr>
              <a:t>(круглый год сказаний, поверий, обычаев и пословиц русского народа)»</a:t>
            </a:r>
            <a:endParaRPr lang="ru-RU" sz="2400" b="1">
              <a:latin typeface="Liberation Serif"/>
            </a:endParaRPr>
          </a:p>
        </p:txBody>
      </p:sp>
      <p:sp>
        <p:nvSpPr>
          <p:cNvPr id="3" name="Объект 2"/>
          <p:cNvSpPr>
            <a:spLocks noGrp="1"/>
          </p:cNvSpPr>
          <p:nvPr>
            <p:ph idx="1"/>
          </p:nvPr>
        </p:nvSpPr>
        <p:spPr bwMode="auto">
          <a:xfrm>
            <a:off x="3511891" y="1695077"/>
            <a:ext cx="8051066" cy="4433897"/>
          </a:xfrm>
        </p:spPr>
        <p:txBody>
          <a:bodyPr>
            <a:noAutofit/>
          </a:bodyPr>
          <a:lstStyle/>
          <a:p>
            <a:pPr algn="just">
              <a:defRPr/>
            </a:pPr>
            <a:r>
              <a:rPr lang="ru-RU" sz="2400">
                <a:latin typeface="Liberation Serif"/>
              </a:rPr>
              <a:t>Новая серия «</a:t>
            </a:r>
            <a:r>
              <a:rPr lang="ru-RU" sz="2400">
                <a:latin typeface="Liberation Serif"/>
              </a:rPr>
              <a:t>Русичи</a:t>
            </a:r>
            <a:r>
              <a:rPr lang="ru-RU" sz="2400">
                <a:latin typeface="Liberation Serif"/>
              </a:rPr>
              <a:t>» включает в себя труды дореволюционных и современных исследователей  и ученых, занимающихся вопросами культуры, этнографии, истории России, русского фольклора , быта и обрядов. </a:t>
            </a:r>
            <a:endParaRPr/>
          </a:p>
          <a:p>
            <a:pPr algn="just">
              <a:defRPr/>
            </a:pPr>
            <a:r>
              <a:rPr lang="ru-RU" sz="2400">
                <a:latin typeface="Liberation Serif"/>
              </a:rPr>
              <a:t>Её открывает работа </a:t>
            </a:r>
            <a:r>
              <a:rPr lang="ru-RU" sz="2400">
                <a:latin typeface="Liberation Serif"/>
              </a:rPr>
              <a:t>А.А.Коринфского</a:t>
            </a:r>
            <a:r>
              <a:rPr lang="ru-RU" sz="2400">
                <a:latin typeface="Liberation Serif"/>
              </a:rPr>
              <a:t> </a:t>
            </a:r>
            <a:r>
              <a:rPr lang="ru-RU" sz="2400">
                <a:latin typeface="Liberation Serif"/>
              </a:rPr>
              <a:t>«Народная Русь», впервые изданная в 1901 году в Москве, когда-то широко известная, но незаслуженно забытая в родном отечестве на многие десятилетия и, наконец, снова увидевшая свет. </a:t>
            </a:r>
            <a:endParaRPr/>
          </a:p>
          <a:p>
            <a:pPr algn="just">
              <a:defRPr/>
            </a:pPr>
            <a:r>
              <a:rPr lang="ru-RU" sz="2400">
                <a:latin typeface="Liberation Serif"/>
              </a:rPr>
              <a:t>Богатый фактический материал, любовь к земле русской, к простому народу, к родному языку – всё это не оставит </a:t>
            </a:r>
            <a:r>
              <a:rPr lang="ru-RU" sz="2400">
                <a:latin typeface="Liberation Serif"/>
              </a:rPr>
              <a:t>читателя </a:t>
            </a:r>
            <a:r>
              <a:rPr lang="ru-RU" sz="2400">
                <a:latin typeface="Liberation Serif"/>
              </a:rPr>
              <a:t>равнодушным.</a:t>
            </a:r>
            <a:endParaRPr lang="ru-RU" sz="2400">
              <a:latin typeface="Liberation Serif"/>
            </a:endParaRPr>
          </a:p>
        </p:txBody>
      </p:sp>
      <p:pic>
        <p:nvPicPr>
          <p:cNvPr id="7170" name="Picture 2" descr="Picture background"/>
          <p:cNvPicPr>
            <a:picLocks noChangeAspect="1" noChangeArrowheads="1"/>
          </p:cNvPicPr>
          <p:nvPr/>
        </p:nvPicPr>
        <p:blipFill>
          <a:blip r:embed="rId2"/>
          <a:stretch/>
        </p:blipFill>
        <p:spPr bwMode="auto">
          <a:xfrm>
            <a:off x="428063" y="1695077"/>
            <a:ext cx="2879847" cy="462215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 name="Объект 2"/>
          <p:cNvSpPr>
            <a:spLocks noGrp="1"/>
          </p:cNvSpPr>
          <p:nvPr>
            <p:ph idx="1"/>
          </p:nvPr>
        </p:nvSpPr>
        <p:spPr bwMode="auto">
          <a:xfrm>
            <a:off x="3838294" y="1636903"/>
            <a:ext cx="7675419" cy="4433897"/>
          </a:xfrm>
        </p:spPr>
        <p:txBody>
          <a:bodyPr>
            <a:noAutofit/>
          </a:bodyPr>
          <a:lstStyle/>
          <a:p>
            <a:pPr algn="just">
              <a:defRPr/>
            </a:pPr>
            <a:r>
              <a:rPr lang="ru-RU" sz="2400">
                <a:latin typeface="Liberation Serif"/>
              </a:rPr>
              <a:t>Книга охватывает </a:t>
            </a:r>
            <a:r>
              <a:rPr lang="ru-RU" sz="2400" b="1">
                <a:latin typeface="Liberation Serif"/>
              </a:rPr>
              <a:t>весь год жизни русского крестьянина</a:t>
            </a:r>
            <a:r>
              <a:rPr lang="ru-RU" sz="2400">
                <a:latin typeface="Liberation Serif"/>
              </a:rPr>
              <a:t>: праздники, ритуалы, пословицы, поговорки и приметы, связанные с тем или иным событием. Также труд описывает: </a:t>
            </a:r>
            <a:endParaRPr lang="ru-RU" sz="2400">
              <a:latin typeface="Liberation Serif"/>
            </a:endParaRPr>
          </a:p>
          <a:p>
            <a:pPr algn="just">
              <a:defRPr/>
            </a:pPr>
            <a:r>
              <a:rPr lang="ru-RU" sz="2400">
                <a:latin typeface="Liberation Serif"/>
              </a:rPr>
              <a:t>природные </a:t>
            </a:r>
            <a:r>
              <a:rPr lang="ru-RU" sz="2400">
                <a:latin typeface="Liberation Serif"/>
              </a:rPr>
              <a:t>жизненные циклы и связанные с ними в народном сознании жития святых;</a:t>
            </a:r>
            <a:endParaRPr/>
          </a:p>
          <a:p>
            <a:pPr algn="just">
              <a:defRPr/>
            </a:pPr>
            <a:r>
              <a:rPr lang="ru-RU" sz="2400">
                <a:latin typeface="Liberation Serif"/>
              </a:rPr>
              <a:t>жизнь самого человека: от рождения до вхождения в мир иной, от первых колыбельных до траурных причитаний и молитв;</a:t>
            </a:r>
            <a:endParaRPr/>
          </a:p>
          <a:p>
            <a:pPr algn="just">
              <a:defRPr/>
            </a:pPr>
            <a:r>
              <a:rPr lang="ru-RU" sz="2400">
                <a:latin typeface="Liberation Serif"/>
              </a:rPr>
              <a:t>мифы и легенды земли Русской: былинных богатырей и чудищ невиданных, а также то, как, по мнению предков, возник мир.</a:t>
            </a:r>
            <a:endParaRPr/>
          </a:p>
          <a:p>
            <a:pPr>
              <a:defRPr/>
            </a:pPr>
            <a:endParaRPr lang="ru-RU" sz="2400">
              <a:latin typeface="Liberation Serif"/>
            </a:endParaRPr>
          </a:p>
        </p:txBody>
      </p:sp>
      <p:pic>
        <p:nvPicPr>
          <p:cNvPr id="15362" name="Picture 2" descr="Picture background"/>
          <p:cNvPicPr>
            <a:picLocks noChangeAspect="1" noChangeArrowheads="1"/>
          </p:cNvPicPr>
          <p:nvPr/>
        </p:nvPicPr>
        <p:blipFill>
          <a:blip r:embed="rId2"/>
          <a:stretch/>
        </p:blipFill>
        <p:spPr bwMode="auto">
          <a:xfrm>
            <a:off x="415866" y="1636903"/>
            <a:ext cx="3301749" cy="4935349"/>
          </a:xfrm>
          <a:prstGeom prst="rect">
            <a:avLst/>
          </a:prstGeom>
          <a:noFill/>
        </p:spPr>
      </p:pic>
      <p:sp>
        <p:nvSpPr>
          <p:cNvPr id="6" name="Заголовок 1"/>
          <p:cNvSpPr>
            <a:spLocks noGrp="1"/>
          </p:cNvSpPr>
          <p:nvPr>
            <p:ph type="title"/>
          </p:nvPr>
        </p:nvSpPr>
        <p:spPr bwMode="auto">
          <a:xfrm>
            <a:off x="153744" y="236728"/>
            <a:ext cx="10354822" cy="1400175"/>
          </a:xfrm>
        </p:spPr>
        <p:txBody>
          <a:bodyPr/>
          <a:lstStyle/>
          <a:p>
            <a:pPr algn="ctr">
              <a:defRPr/>
            </a:pPr>
            <a:r>
              <a:rPr lang="ru-RU" sz="4000" b="1">
                <a:latin typeface="Liberation Serif"/>
              </a:rPr>
              <a:t>А.А.Коринфский</a:t>
            </a:r>
            <a:r>
              <a:rPr lang="ru-RU" sz="4000" b="1">
                <a:latin typeface="Liberation Serif"/>
              </a:rPr>
              <a:t> «Народная Русь </a:t>
            </a:r>
            <a:br>
              <a:rPr lang="ru-RU" sz="4000" b="1">
                <a:latin typeface="Liberation Serif"/>
              </a:rPr>
            </a:br>
            <a:r>
              <a:rPr lang="ru-RU" sz="2400" b="1">
                <a:latin typeface="Liberation Serif"/>
              </a:rPr>
              <a:t>(круглый год сказаний, поверий, обычаев и пословиц русского народа)»</a:t>
            </a:r>
            <a:endParaRPr lang="ru-RU" sz="2400" b="1">
              <a:latin typeface="Liberation Serif"/>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94102" y="508732"/>
            <a:ext cx="10827181" cy="1400530"/>
          </a:xfrm>
        </p:spPr>
        <p:txBody>
          <a:bodyPr/>
          <a:lstStyle/>
          <a:p>
            <a:pPr algn="ctr">
              <a:defRPr/>
            </a:pPr>
            <a:r>
              <a:rPr lang="ru-RU" sz="4000" b="1">
                <a:latin typeface="Liberation Serif"/>
              </a:rPr>
              <a:t>А.А.Коринфский</a:t>
            </a:r>
            <a:r>
              <a:rPr lang="ru-RU" sz="4000" b="1">
                <a:latin typeface="Liberation Serif"/>
              </a:rPr>
              <a:t> «Народная Русь </a:t>
            </a:r>
            <a:br>
              <a:rPr lang="ru-RU" sz="4000" b="1">
                <a:latin typeface="Liberation Serif"/>
              </a:rPr>
            </a:br>
            <a:r>
              <a:rPr lang="ru-RU" sz="2400" b="1">
                <a:latin typeface="Liberation Serif"/>
              </a:rPr>
              <a:t>(круглый год сказаний, поверий, обычаев и пословиц русского народа)»</a:t>
            </a:r>
            <a:endParaRPr lang="ru-RU" sz="2400" b="1">
              <a:latin typeface="Liberation Serif"/>
            </a:endParaRPr>
          </a:p>
        </p:txBody>
      </p:sp>
      <p:sp>
        <p:nvSpPr>
          <p:cNvPr id="3" name="Объект 2"/>
          <p:cNvSpPr>
            <a:spLocks noGrp="1"/>
          </p:cNvSpPr>
          <p:nvPr>
            <p:ph idx="1"/>
          </p:nvPr>
        </p:nvSpPr>
        <p:spPr bwMode="auto">
          <a:xfrm>
            <a:off x="4036388" y="2090041"/>
            <a:ext cx="7539318" cy="4433897"/>
          </a:xfrm>
        </p:spPr>
        <p:txBody>
          <a:bodyPr>
            <a:noAutofit/>
          </a:bodyPr>
          <a:lstStyle/>
          <a:p>
            <a:pPr algn="just">
              <a:defRPr/>
            </a:pPr>
            <a:r>
              <a:rPr lang="ru-RU" sz="2400">
                <a:latin typeface="Liberation Serif"/>
              </a:rPr>
              <a:t>Книга — плод более чем двадцатилетних наблюдений автора над бытом крестьянина-великоросса, дополненных сравнительным изучением всех ранее появлявшихся в печати материалов по русской и славянской этнографии. Самостоятельные наблюдения Коринфского сосредотачивались преимущественно на </a:t>
            </a:r>
            <a:r>
              <a:rPr lang="ru-RU" sz="2400">
                <a:latin typeface="Liberation Serif"/>
              </a:rPr>
              <a:t>Нижегородско</a:t>
            </a:r>
            <a:r>
              <a:rPr lang="ru-RU" sz="2400">
                <a:latin typeface="Liberation Serif"/>
              </a:rPr>
              <a:t>-Самарском Поволжье (губерниях Нижегородской, Казанской, Симбирской, Самарской</a:t>
            </a:r>
            <a:r>
              <a:rPr lang="ru-RU" sz="2400">
                <a:latin typeface="Liberation Serif"/>
              </a:rPr>
              <a:t>).</a:t>
            </a:r>
            <a:endParaRPr lang="ru-RU" sz="2400">
              <a:latin typeface="Liberation Serif"/>
            </a:endParaRPr>
          </a:p>
        </p:txBody>
      </p:sp>
      <p:pic>
        <p:nvPicPr>
          <p:cNvPr id="14338" name="Picture 2" descr="Picture background"/>
          <p:cNvPicPr>
            <a:picLocks noChangeAspect="1" noChangeArrowheads="1"/>
          </p:cNvPicPr>
          <p:nvPr/>
        </p:nvPicPr>
        <p:blipFill>
          <a:blip r:embed="rId2"/>
          <a:stretch/>
        </p:blipFill>
        <p:spPr bwMode="auto">
          <a:xfrm>
            <a:off x="589834" y="2090041"/>
            <a:ext cx="3330644" cy="431482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167424" y="345865"/>
            <a:ext cx="10811612" cy="1400530"/>
          </a:xfrm>
        </p:spPr>
        <p:txBody>
          <a:bodyPr/>
          <a:lstStyle/>
          <a:p>
            <a:pPr algn="ctr">
              <a:defRPr/>
            </a:pPr>
            <a:r>
              <a:rPr lang="ru-RU" sz="4000" b="1">
                <a:latin typeface="Liberation Serif"/>
              </a:rPr>
              <a:t>А.А.Коринфский</a:t>
            </a:r>
            <a:r>
              <a:rPr lang="ru-RU" sz="4000" b="1">
                <a:latin typeface="Liberation Serif"/>
              </a:rPr>
              <a:t> «Народная Русь </a:t>
            </a:r>
            <a:br>
              <a:rPr lang="ru-RU" sz="4000" b="1">
                <a:latin typeface="Liberation Serif"/>
              </a:rPr>
            </a:br>
            <a:r>
              <a:rPr lang="ru-RU" sz="2400" b="1">
                <a:latin typeface="Liberation Serif"/>
              </a:rPr>
              <a:t>(круглый год сказаний, поверий, обычаев и пословиц русского народа)»</a:t>
            </a:r>
            <a:endParaRPr lang="ru-RU" sz="2400" b="1">
              <a:latin typeface="Liberation Serif"/>
            </a:endParaRPr>
          </a:p>
        </p:txBody>
      </p:sp>
      <p:sp>
        <p:nvSpPr>
          <p:cNvPr id="3" name="Объект 2"/>
          <p:cNvSpPr>
            <a:spLocks noGrp="1"/>
          </p:cNvSpPr>
          <p:nvPr>
            <p:ph idx="1"/>
          </p:nvPr>
        </p:nvSpPr>
        <p:spPr bwMode="auto">
          <a:xfrm>
            <a:off x="6891873" y="1622442"/>
            <a:ext cx="4845202" cy="4433897"/>
          </a:xfrm>
        </p:spPr>
        <p:txBody>
          <a:bodyPr>
            <a:noAutofit/>
          </a:bodyPr>
          <a:lstStyle/>
          <a:p>
            <a:pPr algn="just">
              <a:defRPr/>
            </a:pPr>
            <a:r>
              <a:rPr lang="ru-RU" sz="2400">
                <a:latin typeface="Liberation Serif"/>
              </a:rPr>
              <a:t>Книга </a:t>
            </a:r>
            <a:r>
              <a:rPr lang="ru-RU" sz="2400">
                <a:latin typeface="Liberation Serif"/>
              </a:rPr>
              <a:t>прекрасно оформлена, с множеством репродукций, написана простым понятным языком. </a:t>
            </a:r>
            <a:endParaRPr lang="ru-RU" sz="2400">
              <a:latin typeface="Liberation Serif"/>
            </a:endParaRPr>
          </a:p>
          <a:p>
            <a:pPr algn="just">
              <a:defRPr/>
            </a:pPr>
            <a:r>
              <a:rPr lang="ru-RU" sz="2400">
                <a:latin typeface="Liberation Serif"/>
              </a:rPr>
              <a:t>Некоторые </a:t>
            </a:r>
            <a:r>
              <a:rPr lang="ru-RU" sz="2400">
                <a:latin typeface="Liberation Serif"/>
              </a:rPr>
              <a:t>моменты, которые понравились читателям</a:t>
            </a:r>
            <a:r>
              <a:rPr lang="ru-RU" sz="2400">
                <a:latin typeface="Liberation Serif"/>
              </a:rPr>
              <a:t>:</a:t>
            </a:r>
            <a:endParaRPr/>
          </a:p>
          <a:p>
            <a:pPr algn="just">
              <a:defRPr/>
            </a:pPr>
            <a:r>
              <a:rPr lang="ru-RU" sz="2400">
                <a:latin typeface="Liberation Serif"/>
              </a:rPr>
              <a:t> </a:t>
            </a:r>
            <a:r>
              <a:rPr lang="ru-RU" sz="2400">
                <a:latin typeface="Liberation Serif"/>
              </a:rPr>
              <a:t>старорусская речь, </a:t>
            </a:r>
            <a:endParaRPr lang="ru-RU" sz="2400">
              <a:latin typeface="Liberation Serif"/>
            </a:endParaRPr>
          </a:p>
          <a:p>
            <a:pPr algn="just">
              <a:defRPr/>
            </a:pPr>
            <a:r>
              <a:rPr lang="ru-RU" sz="2400">
                <a:latin typeface="Liberation Serif"/>
              </a:rPr>
              <a:t>обилие </a:t>
            </a:r>
            <a:r>
              <a:rPr lang="ru-RU" sz="2400">
                <a:latin typeface="Liberation Serif"/>
              </a:rPr>
              <a:t>поговорок и пословиц, </a:t>
            </a:r>
            <a:endParaRPr lang="ru-RU" sz="2400">
              <a:latin typeface="Liberation Serif"/>
            </a:endParaRPr>
          </a:p>
          <a:p>
            <a:pPr algn="just">
              <a:defRPr/>
            </a:pPr>
            <a:r>
              <a:rPr lang="ru-RU" sz="2400">
                <a:latin typeface="Liberation Serif"/>
              </a:rPr>
              <a:t>обилие </a:t>
            </a:r>
            <a:r>
              <a:rPr lang="ru-RU" sz="2400">
                <a:latin typeface="Liberation Serif"/>
              </a:rPr>
              <a:t>картин художников, изображающих быт, природу и </a:t>
            </a:r>
            <a:r>
              <a:rPr lang="ru-RU" sz="2400">
                <a:latin typeface="Liberation Serif"/>
              </a:rPr>
              <a:t>людей.</a:t>
            </a:r>
            <a:endParaRPr lang="ru-RU" sz="2400">
              <a:latin typeface="Liberation Serif"/>
            </a:endParaRPr>
          </a:p>
          <a:p>
            <a:pPr>
              <a:defRPr/>
            </a:pPr>
            <a:endParaRPr lang="ru-RU" sz="2400">
              <a:latin typeface="Liberation Serif"/>
            </a:endParaRPr>
          </a:p>
          <a:p>
            <a:pPr>
              <a:defRPr/>
            </a:pPr>
            <a:endParaRPr lang="ru-RU" sz="2400">
              <a:latin typeface="Liberation Serif"/>
            </a:endParaRPr>
          </a:p>
        </p:txBody>
      </p:sp>
      <p:pic>
        <p:nvPicPr>
          <p:cNvPr id="6" name="Picture 2" descr="Picture background"/>
          <p:cNvPicPr>
            <a:picLocks noChangeAspect="1" noChangeArrowheads="1"/>
          </p:cNvPicPr>
          <p:nvPr/>
        </p:nvPicPr>
        <p:blipFill>
          <a:blip r:embed="rId2"/>
          <a:stretch/>
        </p:blipFill>
        <p:spPr bwMode="auto">
          <a:xfrm>
            <a:off x="237610" y="1622442"/>
            <a:ext cx="6654263" cy="4895507"/>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3" y="181255"/>
            <a:ext cx="9993684" cy="1400530"/>
          </a:xfrm>
        </p:spPr>
        <p:txBody>
          <a:bodyPr/>
          <a:lstStyle/>
          <a:p>
            <a:pPr algn="ctr">
              <a:defRPr/>
            </a:pPr>
            <a:r>
              <a:rPr lang="ru-RU" sz="4000" b="1">
                <a:latin typeface="Liberation Serif"/>
              </a:rPr>
              <a:t>Герман </a:t>
            </a:r>
            <a:r>
              <a:rPr lang="ru-RU" sz="4000" b="1">
                <a:latin typeface="Liberation Serif"/>
              </a:rPr>
              <a:t>Вейс</a:t>
            </a:r>
            <a:r>
              <a:rPr lang="ru-RU" sz="4000" b="1">
                <a:latin typeface="Liberation Serif"/>
              </a:rPr>
              <a:t> </a:t>
            </a:r>
            <a:br>
              <a:rPr lang="ru-RU" sz="4000" b="1">
                <a:latin typeface="Liberation Serif"/>
              </a:rPr>
            </a:br>
            <a:r>
              <a:rPr lang="ru-RU" sz="4000" b="1">
                <a:latin typeface="Liberation Serif"/>
              </a:rPr>
              <a:t>«История культуры народов мира»  </a:t>
            </a:r>
            <a:br>
              <a:rPr lang="ru-RU" sz="4000" b="1">
                <a:latin typeface="Liberation Serif"/>
              </a:rPr>
            </a:br>
            <a:r>
              <a:rPr lang="ru-RU" sz="2400" b="1">
                <a:latin typeface="Liberation Serif"/>
              </a:rPr>
              <a:t>(Загадка великой культуры. Россия.</a:t>
            </a:r>
            <a:r>
              <a:rPr lang="en-US" sz="2400" b="1">
                <a:latin typeface="Liberation Serif"/>
              </a:rPr>
              <a:t>X-XX</a:t>
            </a:r>
            <a:r>
              <a:rPr lang="ru-RU" sz="2400" b="1">
                <a:latin typeface="Liberation Serif"/>
              </a:rPr>
              <a:t> вв.)»</a:t>
            </a:r>
            <a:endParaRPr lang="ru-RU" sz="2400" b="1">
              <a:latin typeface="Liberation Serif"/>
            </a:endParaRPr>
          </a:p>
        </p:txBody>
      </p:sp>
      <p:sp>
        <p:nvSpPr>
          <p:cNvPr id="3" name="Объект 2"/>
          <p:cNvSpPr>
            <a:spLocks noGrp="1"/>
          </p:cNvSpPr>
          <p:nvPr>
            <p:ph idx="1"/>
          </p:nvPr>
        </p:nvSpPr>
        <p:spPr bwMode="auto">
          <a:xfrm>
            <a:off x="4014787" y="2052918"/>
            <a:ext cx="7843838" cy="4195481"/>
          </a:xfrm>
        </p:spPr>
        <p:txBody>
          <a:bodyPr>
            <a:noAutofit/>
          </a:bodyPr>
          <a:lstStyle/>
          <a:p>
            <a:pPr marL="0" indent="0" algn="just">
              <a:buNone/>
              <a:defRPr/>
            </a:pPr>
            <a:r>
              <a:rPr lang="ru-RU" sz="2400">
                <a:latin typeface="Liberation Serif"/>
              </a:rPr>
              <a:t>Эта </a:t>
            </a:r>
            <a:r>
              <a:rPr lang="ru-RU" sz="2400">
                <a:latin typeface="Liberation Serif"/>
              </a:rPr>
              <a:t>книга - точный и подробный рассказ о традиционном русском укладе: одежде, утвари, украшениях и ратных доспехах. Здесь представлено описание исконного русского быта, истинного воплощения нашей самобытной сущности и непростой истории. </a:t>
            </a:r>
            <a:endParaRPr lang="ru-RU" sz="2400">
              <a:latin typeface="Liberation Serif"/>
            </a:endParaRPr>
          </a:p>
          <a:p>
            <a:pPr marL="0" indent="0" algn="just">
              <a:buNone/>
              <a:defRPr/>
            </a:pPr>
            <a:r>
              <a:rPr lang="ru-RU" sz="2400">
                <a:latin typeface="Liberation Serif"/>
              </a:rPr>
              <a:t>В этом издании нашли место такие специфические виды костюма, как кафтан, однорядка, скуфья, треух, малахай, повойник, подзатыльник, шишак и другие, названия которых неизвестны большинству нынешних россиян. </a:t>
            </a:r>
            <a:endParaRPr/>
          </a:p>
        </p:txBody>
      </p:sp>
      <p:pic>
        <p:nvPicPr>
          <p:cNvPr id="5" name="Рисунок 4"/>
          <p:cNvPicPr>
            <a:picLocks noChangeAspect="1"/>
          </p:cNvPicPr>
          <p:nvPr/>
        </p:nvPicPr>
        <p:blipFill>
          <a:blip r:embed="rId2"/>
          <a:srcRect l="4032" t="2501" r="4323" b="1820"/>
          <a:stretch/>
        </p:blipFill>
        <p:spPr bwMode="auto">
          <a:xfrm>
            <a:off x="328612" y="2052918"/>
            <a:ext cx="3128963" cy="45434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3" y="181255"/>
            <a:ext cx="9993684" cy="1400530"/>
          </a:xfrm>
        </p:spPr>
        <p:txBody>
          <a:bodyPr/>
          <a:lstStyle/>
          <a:p>
            <a:pPr algn="ctr">
              <a:defRPr/>
            </a:pPr>
            <a:r>
              <a:rPr lang="ru-RU" sz="4000" b="1">
                <a:latin typeface="Liberation Serif"/>
              </a:rPr>
              <a:t>Герман </a:t>
            </a:r>
            <a:r>
              <a:rPr lang="ru-RU" sz="4000" b="1">
                <a:latin typeface="Liberation Serif"/>
              </a:rPr>
              <a:t>Вейс</a:t>
            </a:r>
            <a:r>
              <a:rPr lang="ru-RU" sz="4000" b="1">
                <a:latin typeface="Liberation Serif"/>
              </a:rPr>
              <a:t> </a:t>
            </a:r>
            <a:br>
              <a:rPr lang="ru-RU" sz="4000" b="1">
                <a:latin typeface="Liberation Serif"/>
              </a:rPr>
            </a:br>
            <a:r>
              <a:rPr lang="ru-RU" sz="4000" b="1">
                <a:latin typeface="Liberation Serif"/>
              </a:rPr>
              <a:t>«История культуры народов мира»  </a:t>
            </a:r>
            <a:br>
              <a:rPr lang="ru-RU" sz="4000" b="1">
                <a:latin typeface="Liberation Serif"/>
              </a:rPr>
            </a:br>
            <a:r>
              <a:rPr lang="ru-RU" sz="2400" b="1">
                <a:latin typeface="Liberation Serif"/>
              </a:rPr>
              <a:t>(Загадка великой культуры. Россия.</a:t>
            </a:r>
            <a:r>
              <a:rPr lang="en-US" sz="2400" b="1">
                <a:latin typeface="Liberation Serif"/>
              </a:rPr>
              <a:t>X-XX</a:t>
            </a:r>
            <a:r>
              <a:rPr lang="ru-RU" sz="2400" b="1">
                <a:latin typeface="Liberation Serif"/>
              </a:rPr>
              <a:t> вв.)»</a:t>
            </a:r>
            <a:endParaRPr lang="ru-RU" sz="2400" b="1">
              <a:latin typeface="Liberation Serif"/>
            </a:endParaRPr>
          </a:p>
        </p:txBody>
      </p:sp>
      <p:sp>
        <p:nvSpPr>
          <p:cNvPr id="3" name="Объект 2"/>
          <p:cNvSpPr>
            <a:spLocks noGrp="1"/>
          </p:cNvSpPr>
          <p:nvPr>
            <p:ph idx="1"/>
          </p:nvPr>
        </p:nvSpPr>
        <p:spPr bwMode="auto">
          <a:xfrm>
            <a:off x="6064872" y="1725799"/>
            <a:ext cx="5694315" cy="4195481"/>
          </a:xfrm>
        </p:spPr>
        <p:txBody>
          <a:bodyPr>
            <a:noAutofit/>
          </a:bodyPr>
          <a:lstStyle/>
          <a:p>
            <a:pPr>
              <a:defRPr/>
            </a:pPr>
            <a:endParaRPr lang="ru-RU" sz="2400">
              <a:latin typeface="Liberation Serif"/>
            </a:endParaRPr>
          </a:p>
          <a:p>
            <a:pPr algn="just">
              <a:defRPr/>
            </a:pPr>
            <a:r>
              <a:rPr lang="ru-RU" sz="2400">
                <a:latin typeface="Liberation Serif"/>
              </a:rPr>
              <a:t>Этот </a:t>
            </a:r>
            <a:r>
              <a:rPr lang="ru-RU" sz="2400">
                <a:latin typeface="Liberation Serif"/>
              </a:rPr>
              <a:t>том является дополнительным к "Истории культуры народов мира" выдающегося немецкого художника и историка Германа </a:t>
            </a:r>
            <a:r>
              <a:rPr lang="ru-RU" sz="2400">
                <a:latin typeface="Liberation Serif"/>
              </a:rPr>
              <a:t>Вейса</a:t>
            </a:r>
            <a:r>
              <a:rPr lang="ru-RU" sz="2400">
                <a:latin typeface="Liberation Serif"/>
              </a:rPr>
              <a:t> (1822-1897), профессора Берлинской академии художеств. </a:t>
            </a:r>
            <a:endParaRPr lang="ru-RU" sz="2400">
              <a:latin typeface="Liberation Serif"/>
            </a:endParaRPr>
          </a:p>
          <a:p>
            <a:pPr algn="just">
              <a:defRPr/>
            </a:pPr>
            <a:r>
              <a:rPr lang="ru-RU" sz="2400">
                <a:latin typeface="Liberation Serif"/>
              </a:rPr>
              <a:t>Это </a:t>
            </a:r>
            <a:r>
              <a:rPr lang="ru-RU" sz="2400">
                <a:latin typeface="Liberation Serif"/>
              </a:rPr>
              <a:t>и многое другое вы найдете в книге История культуры народов мира: Загадка великой культуры. Россия. X - XX века (Герман </a:t>
            </a:r>
            <a:r>
              <a:rPr lang="ru-RU" sz="2400">
                <a:latin typeface="Liberation Serif"/>
              </a:rPr>
              <a:t>Вейс</a:t>
            </a:r>
            <a:r>
              <a:rPr lang="ru-RU" sz="2400">
                <a:latin typeface="Liberation Serif"/>
              </a:rPr>
              <a:t>). </a:t>
            </a:r>
            <a:endParaRPr/>
          </a:p>
        </p:txBody>
      </p:sp>
      <p:pic>
        <p:nvPicPr>
          <p:cNvPr id="6" name="Рисунок 5"/>
          <p:cNvPicPr>
            <a:picLocks noChangeAspect="1"/>
          </p:cNvPicPr>
          <p:nvPr/>
        </p:nvPicPr>
        <p:blipFill>
          <a:blip r:embed="rId2"/>
          <a:stretch/>
        </p:blipFill>
        <p:spPr bwMode="auto">
          <a:xfrm>
            <a:off x="328613" y="2258593"/>
            <a:ext cx="5600848" cy="420063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Р.А.Агеева</a:t>
            </a:r>
            <a:r>
              <a:rPr lang="ru-RU" sz="4000" b="1">
                <a:latin typeface="Liberation Serif"/>
              </a:rPr>
              <a:t> </a:t>
            </a:r>
            <a:r>
              <a:rPr lang="ru-RU" sz="4000" b="1">
                <a:latin typeface="Liberation Serif"/>
              </a:rPr>
              <a:t>«Какого мы роду-племени?</a:t>
            </a:r>
            <a:br>
              <a:rPr lang="ru-RU" sz="4000" b="1">
                <a:latin typeface="Liberation Serif"/>
              </a:rPr>
            </a:br>
            <a:r>
              <a:rPr lang="ru-RU" sz="4000" b="1">
                <a:latin typeface="Liberation Serif"/>
              </a:rPr>
              <a:t> </a:t>
            </a:r>
            <a:r>
              <a:rPr lang="ru-RU" sz="2800" b="1">
                <a:latin typeface="Liberation Serif"/>
              </a:rPr>
              <a:t>(Загадка великой культуры. </a:t>
            </a:r>
            <a:r>
              <a:rPr lang="ru-RU" sz="2800" b="1">
                <a:latin typeface="Liberation Serif"/>
              </a:rPr>
              <a:t>Россия-XX </a:t>
            </a:r>
            <a:r>
              <a:rPr lang="ru-RU" sz="2800" b="1">
                <a:latin typeface="Liberation Serif"/>
              </a:rPr>
              <a:t>вв.)»</a:t>
            </a:r>
            <a:br>
              <a:rPr lang="ru-RU" sz="2000" b="1">
                <a:latin typeface="Liberation Serif"/>
              </a:rPr>
            </a:br>
            <a:br>
              <a:rPr lang="ru-RU" sz="2800" b="1">
                <a:latin typeface="Liberation Serif"/>
              </a:rPr>
            </a:br>
            <a:endParaRPr lang="ru-RU" sz="2400" b="1">
              <a:latin typeface="Liberation Serif"/>
            </a:endParaRPr>
          </a:p>
        </p:txBody>
      </p:sp>
      <p:sp>
        <p:nvSpPr>
          <p:cNvPr id="3" name="Объект 2"/>
          <p:cNvSpPr>
            <a:spLocks noGrp="1"/>
          </p:cNvSpPr>
          <p:nvPr>
            <p:ph idx="1"/>
          </p:nvPr>
        </p:nvSpPr>
        <p:spPr bwMode="auto">
          <a:xfrm>
            <a:off x="4135271" y="1676756"/>
            <a:ext cx="7137779" cy="4195481"/>
          </a:xfrm>
        </p:spPr>
        <p:txBody>
          <a:bodyPr>
            <a:noAutofit/>
          </a:bodyPr>
          <a:lstStyle/>
          <a:p>
            <a:pPr algn="just">
              <a:defRPr/>
            </a:pPr>
            <a:r>
              <a:rPr lang="ru-RU" sz="2400">
                <a:latin typeface="Liberation Serif"/>
              </a:rPr>
              <a:t>Книга сосредоточена </a:t>
            </a:r>
            <a:r>
              <a:rPr lang="ru-RU" sz="2400">
                <a:latin typeface="Liberation Serif"/>
              </a:rPr>
              <a:t>на расшифровке </a:t>
            </a:r>
            <a:r>
              <a:rPr lang="ru-RU" sz="2400">
                <a:latin typeface="Liberation Serif"/>
              </a:rPr>
              <a:t>понятия «россияне», которое объединяет примерно 150 этнических сообществ. Автор констатирует, что данные о них часто отсутствуют в других энциклопедических словарях. </a:t>
            </a:r>
            <a:endParaRPr lang="ru-RU" sz="2400">
              <a:latin typeface="Liberation Serif"/>
            </a:endParaRPr>
          </a:p>
          <a:p>
            <a:pPr algn="just">
              <a:defRPr/>
            </a:pPr>
            <a:r>
              <a:rPr lang="ru-RU" sz="2400">
                <a:latin typeface="Liberation Serif"/>
              </a:rPr>
              <a:t>Особенности:</a:t>
            </a:r>
            <a:endParaRPr/>
          </a:p>
          <a:p>
            <a:pPr algn="just">
              <a:defRPr/>
            </a:pPr>
            <a:r>
              <a:rPr lang="ru-RU" sz="2400">
                <a:latin typeface="Liberation Serif"/>
              </a:rPr>
              <a:t>В справочнике сознательно выведены за скобки сведения о материальной и духовной культуре народов — они содержатся в других изданиях на сходную тему.</a:t>
            </a:r>
            <a:endParaRPr/>
          </a:p>
          <a:p>
            <a:pPr algn="just">
              <a:defRPr/>
            </a:pPr>
            <a:r>
              <a:rPr lang="ru-RU" sz="2400">
                <a:latin typeface="Liberation Serif"/>
              </a:rPr>
              <a:t>Книга адресована широкому кругу читателей.</a:t>
            </a:r>
            <a:endParaRPr/>
          </a:p>
        </p:txBody>
      </p:sp>
      <p:pic>
        <p:nvPicPr>
          <p:cNvPr id="4" name="Рисунок 3"/>
          <p:cNvPicPr>
            <a:picLocks noChangeAspect="1"/>
          </p:cNvPicPr>
          <p:nvPr/>
        </p:nvPicPr>
        <p:blipFill>
          <a:blip r:embed="rId2"/>
          <a:stretch/>
        </p:blipFill>
        <p:spPr bwMode="auto">
          <a:xfrm>
            <a:off x="614149" y="1785938"/>
            <a:ext cx="2888980" cy="420507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Р.А.Агеева</a:t>
            </a:r>
            <a:r>
              <a:rPr lang="ru-RU" sz="4000" b="1">
                <a:latin typeface="Liberation Serif"/>
              </a:rPr>
              <a:t> </a:t>
            </a:r>
            <a:r>
              <a:rPr lang="ru-RU" sz="4000" b="1">
                <a:latin typeface="Liberation Serif"/>
              </a:rPr>
              <a:t>«Какого мы роду-племени?</a:t>
            </a:r>
            <a:br>
              <a:rPr lang="ru-RU" sz="4000" b="1">
                <a:latin typeface="Liberation Serif"/>
              </a:rPr>
            </a:br>
            <a:r>
              <a:rPr lang="ru-RU" sz="4000" b="1">
                <a:latin typeface="Liberation Serif"/>
              </a:rPr>
              <a:t> </a:t>
            </a:r>
            <a:r>
              <a:rPr lang="ru-RU" sz="2800" b="1">
                <a:latin typeface="Liberation Serif"/>
              </a:rPr>
              <a:t>(Загадка великой культуры. </a:t>
            </a:r>
            <a:r>
              <a:rPr lang="ru-RU" sz="2800" b="1">
                <a:latin typeface="Liberation Serif"/>
              </a:rPr>
              <a:t>Россия-XX </a:t>
            </a:r>
            <a:r>
              <a:rPr lang="ru-RU" sz="2800" b="1">
                <a:latin typeface="Liberation Serif"/>
              </a:rPr>
              <a:t>вв.)»</a:t>
            </a:r>
            <a:br>
              <a:rPr lang="ru-RU" sz="2000" b="1">
                <a:latin typeface="Liberation Serif"/>
              </a:rPr>
            </a:br>
            <a:br>
              <a:rPr lang="ru-RU" sz="2800" b="1">
                <a:latin typeface="Liberation Serif"/>
              </a:rPr>
            </a:br>
            <a:endParaRPr lang="ru-RU" sz="2400" b="1">
              <a:latin typeface="Liberation Serif"/>
            </a:endParaRPr>
          </a:p>
        </p:txBody>
      </p:sp>
      <p:sp>
        <p:nvSpPr>
          <p:cNvPr id="3" name="Объект 2"/>
          <p:cNvSpPr>
            <a:spLocks noGrp="1"/>
          </p:cNvSpPr>
          <p:nvPr>
            <p:ph idx="1"/>
          </p:nvPr>
        </p:nvSpPr>
        <p:spPr bwMode="auto">
          <a:xfrm>
            <a:off x="3698543" y="1785938"/>
            <a:ext cx="7920251" cy="4195481"/>
          </a:xfrm>
        </p:spPr>
        <p:txBody>
          <a:bodyPr>
            <a:noAutofit/>
          </a:bodyPr>
          <a:lstStyle/>
          <a:p>
            <a:pPr algn="just">
              <a:defRPr/>
            </a:pPr>
            <a:r>
              <a:rPr lang="ru-RU" sz="2400">
                <a:latin typeface="Liberation Serif"/>
              </a:rPr>
              <a:t>Некоторые темы, которые рассматриваются в справочнике:</a:t>
            </a:r>
            <a:endParaRPr/>
          </a:p>
          <a:p>
            <a:pPr algn="just">
              <a:defRPr/>
            </a:pPr>
            <a:r>
              <a:rPr lang="ru-RU" sz="2400">
                <a:latin typeface="Liberation Serif"/>
              </a:rPr>
              <a:t>Этнонимы — названия народов, бытующие в русском и других языках.</a:t>
            </a:r>
            <a:endParaRPr/>
          </a:p>
          <a:p>
            <a:pPr algn="just">
              <a:defRPr/>
            </a:pPr>
            <a:r>
              <a:rPr lang="ru-RU" sz="2400">
                <a:latin typeface="Liberation Serif"/>
              </a:rPr>
              <a:t>Этническая история каждого народа: на основе каких древних племён он складывался, каковы пути его миграции по России и сопредельным странам.</a:t>
            </a:r>
            <a:endParaRPr/>
          </a:p>
          <a:p>
            <a:pPr algn="just">
              <a:defRPr/>
            </a:pPr>
            <a:r>
              <a:rPr lang="ru-RU" sz="2400">
                <a:latin typeface="Liberation Serif"/>
              </a:rPr>
              <a:t>Изменения административно-территориальной принадлежности этносов — это позволяет глубже понять исторические процессы, повлиявшие на формирование современной этнической </a:t>
            </a:r>
            <a:r>
              <a:rPr lang="ru-RU" sz="2400">
                <a:latin typeface="Liberation Serif"/>
              </a:rPr>
              <a:t>карты.</a:t>
            </a:r>
            <a:endParaRPr lang="ru-RU" sz="2400">
              <a:latin typeface="Liberation Serif"/>
            </a:endParaRPr>
          </a:p>
        </p:txBody>
      </p:sp>
      <p:pic>
        <p:nvPicPr>
          <p:cNvPr id="5" name="Рисунок 4"/>
          <p:cNvPicPr>
            <a:picLocks noChangeAspect="1"/>
          </p:cNvPicPr>
          <p:nvPr/>
        </p:nvPicPr>
        <p:blipFill>
          <a:blip r:embed="rId2"/>
          <a:stretch/>
        </p:blipFill>
        <p:spPr bwMode="auto">
          <a:xfrm>
            <a:off x="532795" y="1728317"/>
            <a:ext cx="2961565" cy="431072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Д.К.Зеленин</a:t>
            </a:r>
            <a:r>
              <a:rPr lang="ru-RU" sz="4000" b="1">
                <a:latin typeface="Liberation Serif"/>
              </a:rPr>
              <a:t> «Великорусские сказки Пермской губернии»</a:t>
            </a:r>
            <a:br>
              <a:rPr lang="ru-RU" sz="4000" b="1">
                <a:latin typeface="Liberation Serif"/>
              </a:rPr>
            </a:br>
            <a:br>
              <a:rPr lang="ru-RU" sz="4000" b="1">
                <a:latin typeface="Liberation Serif"/>
              </a:rPr>
            </a:br>
            <a:endParaRPr lang="ru-RU" sz="4000" b="1">
              <a:latin typeface="Liberation Serif"/>
            </a:endParaRPr>
          </a:p>
        </p:txBody>
      </p:sp>
      <p:sp>
        <p:nvSpPr>
          <p:cNvPr id="3" name="Объект 2"/>
          <p:cNvSpPr>
            <a:spLocks noGrp="1"/>
          </p:cNvSpPr>
          <p:nvPr>
            <p:ph idx="1"/>
          </p:nvPr>
        </p:nvSpPr>
        <p:spPr bwMode="auto">
          <a:xfrm>
            <a:off x="3698543" y="1785938"/>
            <a:ext cx="7920251" cy="4195481"/>
          </a:xfrm>
        </p:spPr>
        <p:txBody>
          <a:bodyPr>
            <a:noAutofit/>
          </a:bodyPr>
          <a:lstStyle/>
          <a:p>
            <a:pPr algn="just">
              <a:defRPr/>
            </a:pPr>
            <a:r>
              <a:rPr lang="ru-RU" sz="2400">
                <a:latin typeface="Liberation Serif"/>
              </a:rPr>
              <a:t>«Великорусские сказки Пермской губернии» — сборник, составленный советским этнографом, фольклористом и диалектологом Д. К. Зелениным (1878–1954). </a:t>
            </a:r>
            <a:endParaRPr lang="ru-RU" sz="2400">
              <a:latin typeface="Liberation Serif"/>
            </a:endParaRPr>
          </a:p>
          <a:p>
            <a:pPr algn="just">
              <a:defRPr/>
            </a:pPr>
            <a:r>
              <a:rPr lang="ru-RU" sz="2400">
                <a:latin typeface="Liberation Serif"/>
              </a:rPr>
              <a:t>Это </a:t>
            </a:r>
            <a:r>
              <a:rPr lang="ru-RU" sz="2400">
                <a:latin typeface="Liberation Serif"/>
              </a:rPr>
              <a:t>памятник отечественной культуры, который содержит наиболее ранние точные записи сказок с сюжетами, не уступающими собранию А. Н. Афанасьева</a:t>
            </a:r>
            <a:r>
              <a:rPr lang="ru-RU" sz="2400">
                <a:latin typeface="Liberation Serif"/>
              </a:rPr>
              <a:t>.</a:t>
            </a:r>
            <a:endParaRPr/>
          </a:p>
          <a:p>
            <a:pPr algn="just">
              <a:defRPr/>
            </a:pPr>
            <a:r>
              <a:rPr lang="ru-RU" sz="2400">
                <a:latin typeface="Liberation Serif"/>
              </a:rPr>
              <a:t>Появление </a:t>
            </a:r>
            <a:r>
              <a:rPr lang="ru-RU" sz="2400">
                <a:latin typeface="Liberation Serif"/>
              </a:rPr>
              <a:t>сборника вызвало положительные отклики в печати. </a:t>
            </a:r>
            <a:endParaRPr/>
          </a:p>
        </p:txBody>
      </p:sp>
      <p:pic>
        <p:nvPicPr>
          <p:cNvPr id="4" name="Рисунок 3"/>
          <p:cNvPicPr>
            <a:picLocks noChangeAspect="1"/>
          </p:cNvPicPr>
          <p:nvPr/>
        </p:nvPicPr>
        <p:blipFill>
          <a:blip r:embed="rId2"/>
          <a:srcRect l="0" t="851" r="3388" b="992"/>
          <a:stretch/>
        </p:blipFill>
        <p:spPr bwMode="auto">
          <a:xfrm>
            <a:off x="498891" y="1692321"/>
            <a:ext cx="2926697" cy="472212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Д.К.Зеленин</a:t>
            </a:r>
            <a:r>
              <a:rPr lang="ru-RU" sz="4000" b="1">
                <a:latin typeface="Liberation Serif"/>
              </a:rPr>
              <a:t> «Великорусские сказки Пермской губернии»</a:t>
            </a:r>
            <a:br>
              <a:rPr lang="ru-RU" sz="4000" b="1">
                <a:latin typeface="Liberation Serif"/>
              </a:rPr>
            </a:br>
            <a:br>
              <a:rPr lang="ru-RU" sz="4000" b="1">
                <a:latin typeface="Liberation Serif"/>
              </a:rPr>
            </a:br>
            <a:endParaRPr lang="ru-RU" sz="4000" b="1">
              <a:latin typeface="Liberation Serif"/>
            </a:endParaRPr>
          </a:p>
        </p:txBody>
      </p:sp>
      <p:sp>
        <p:nvSpPr>
          <p:cNvPr id="3" name="Объект 2"/>
          <p:cNvSpPr>
            <a:spLocks noGrp="1"/>
          </p:cNvSpPr>
          <p:nvPr>
            <p:ph idx="1"/>
          </p:nvPr>
        </p:nvSpPr>
        <p:spPr bwMode="auto">
          <a:xfrm>
            <a:off x="3698543" y="1785938"/>
            <a:ext cx="7920251" cy="4195481"/>
          </a:xfrm>
        </p:spPr>
        <p:txBody>
          <a:bodyPr>
            <a:noAutofit/>
          </a:bodyPr>
          <a:lstStyle/>
          <a:p>
            <a:pPr algn="just">
              <a:defRPr/>
            </a:pPr>
            <a:r>
              <a:rPr lang="ru-RU" sz="2400">
                <a:latin typeface="Liberation Serif"/>
              </a:rPr>
              <a:t>В сборник вошли сказки Уральско-Пермского края, записанные Зелениным в 1908 году. Некоторые разделы: </a:t>
            </a:r>
            <a:endParaRPr/>
          </a:p>
          <a:p>
            <a:pPr algn="just">
              <a:defRPr/>
            </a:pPr>
            <a:r>
              <a:rPr lang="ru-RU" sz="2400">
                <a:latin typeface="Liberation Serif"/>
              </a:rPr>
              <a:t>сказки </a:t>
            </a:r>
            <a:r>
              <a:rPr lang="ru-RU" sz="2400">
                <a:latin typeface="Liberation Serif"/>
              </a:rPr>
              <a:t>о животных;</a:t>
            </a:r>
            <a:endParaRPr/>
          </a:p>
          <a:p>
            <a:pPr algn="just">
              <a:defRPr/>
            </a:pPr>
            <a:r>
              <a:rPr lang="ru-RU" sz="2400">
                <a:latin typeface="Liberation Serif"/>
              </a:rPr>
              <a:t>волшебные сказки (подразделы: «Чудесный противник», «Чудесный супруг», «Чудесная задача» и др.);</a:t>
            </a:r>
            <a:endParaRPr/>
          </a:p>
          <a:p>
            <a:pPr algn="just">
              <a:defRPr/>
            </a:pPr>
            <a:r>
              <a:rPr lang="ru-RU" sz="2400">
                <a:latin typeface="Liberation Serif"/>
              </a:rPr>
              <a:t>легендарные сказки;</a:t>
            </a:r>
            <a:endParaRPr/>
          </a:p>
          <a:p>
            <a:pPr algn="just">
              <a:defRPr/>
            </a:pPr>
            <a:r>
              <a:rPr lang="ru-RU" sz="2400">
                <a:latin typeface="Liberation Serif"/>
              </a:rPr>
              <a:t>новеллистические сказки;</a:t>
            </a:r>
            <a:endParaRPr/>
          </a:p>
          <a:p>
            <a:pPr algn="just">
              <a:defRPr/>
            </a:pPr>
            <a:r>
              <a:rPr lang="ru-RU" sz="2400">
                <a:latin typeface="Liberation Serif"/>
              </a:rPr>
              <a:t>сказки об одураченном чёрте;</a:t>
            </a:r>
            <a:endParaRPr/>
          </a:p>
          <a:p>
            <a:pPr algn="just">
              <a:defRPr/>
            </a:pPr>
            <a:r>
              <a:rPr lang="ru-RU" sz="2400">
                <a:latin typeface="Liberation Serif"/>
              </a:rPr>
              <a:t>сказки-анекдоты.</a:t>
            </a:r>
            <a:endParaRPr/>
          </a:p>
        </p:txBody>
      </p:sp>
      <p:pic>
        <p:nvPicPr>
          <p:cNvPr id="4" name="Рисунок 3"/>
          <p:cNvPicPr>
            <a:picLocks noChangeAspect="1"/>
          </p:cNvPicPr>
          <p:nvPr/>
        </p:nvPicPr>
        <p:blipFill>
          <a:blip r:embed="rId2"/>
          <a:stretch/>
        </p:blipFill>
        <p:spPr bwMode="auto">
          <a:xfrm>
            <a:off x="498891" y="1651399"/>
            <a:ext cx="3029373" cy="48107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 name="Объект 2"/>
          <p:cNvSpPr>
            <a:spLocks noGrp="1"/>
          </p:cNvSpPr>
          <p:nvPr>
            <p:ph idx="1"/>
          </p:nvPr>
        </p:nvSpPr>
        <p:spPr bwMode="auto">
          <a:xfrm>
            <a:off x="6247770" y="1308847"/>
            <a:ext cx="5150034" cy="4195481"/>
          </a:xfrm>
        </p:spPr>
        <p:txBody>
          <a:bodyPr>
            <a:noAutofit/>
          </a:bodyPr>
          <a:lstStyle/>
          <a:p>
            <a:pPr algn="just">
              <a:defRPr/>
            </a:pPr>
            <a:r>
              <a:rPr lang="ru-RU" sz="2400">
                <a:latin typeface="Liberation Serif"/>
              </a:rPr>
              <a:t>И, безусловно, одним из главных нравственных ориентиров были и остаются язык и книга – главные носители национальной культуры.  </a:t>
            </a:r>
            <a:endParaRPr lang="ru-RU" sz="2400">
              <a:latin typeface="Liberation Serif"/>
            </a:endParaRPr>
          </a:p>
          <a:p>
            <a:pPr algn="just">
              <a:defRPr/>
            </a:pPr>
            <a:r>
              <a:rPr lang="ru-RU" sz="2400">
                <a:latin typeface="Liberation Serif"/>
              </a:rPr>
              <a:t>С </a:t>
            </a:r>
            <a:r>
              <a:rPr lang="ru-RU" sz="2400">
                <a:latin typeface="Liberation Serif"/>
              </a:rPr>
              <a:t>их помощью происходит общение между представителями разных народов. </a:t>
            </a:r>
            <a:endParaRPr lang="ru-RU" sz="2400">
              <a:latin typeface="Liberation Serif"/>
            </a:endParaRPr>
          </a:p>
          <a:p>
            <a:pPr algn="just">
              <a:defRPr/>
            </a:pPr>
            <a:r>
              <a:rPr lang="ru-RU" sz="2400">
                <a:latin typeface="Liberation Serif"/>
              </a:rPr>
              <a:t>Именно </a:t>
            </a:r>
            <a:r>
              <a:rPr lang="ru-RU" sz="2400">
                <a:latin typeface="Liberation Serif"/>
              </a:rPr>
              <a:t>литература объединяет народы, открывает их друг для друга.</a:t>
            </a:r>
            <a:endParaRPr/>
          </a:p>
        </p:txBody>
      </p:sp>
      <p:pic>
        <p:nvPicPr>
          <p:cNvPr id="4" name="Picture 2" descr="https://sun9-67.userapi.com/s/v1/ig2/2BJTnp9Dzm68p4kUE_G3RaPqGtQxW8z2To2cL785sm-L-y0qgZ1a359GUIc5WkJ6fhSxMoDi53QeHTxzXZ-OoTRE.jpg?quality=95&amp;as=32x18,48x27,72x40,108x61,160x90,240x135,360x202,480x270,540x304,640x360,720x405,1024x576&amp;from=bu&amp;cs=1024x0"/>
          <p:cNvPicPr>
            <a:picLocks noChangeAspect="1" noChangeArrowheads="1"/>
          </p:cNvPicPr>
          <p:nvPr/>
        </p:nvPicPr>
        <p:blipFill>
          <a:blip r:embed="rId2"/>
          <a:srcRect l="19020" t="0" r="13150" b="0"/>
          <a:stretch/>
        </p:blipFill>
        <p:spPr bwMode="auto">
          <a:xfrm>
            <a:off x="338021" y="1308847"/>
            <a:ext cx="5686261" cy="471543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«Гора самоцветов: сказки народов СССР в пересказе </a:t>
            </a:r>
            <a:r>
              <a:rPr lang="ru-RU" sz="4000" b="1">
                <a:latin typeface="Liberation Serif"/>
              </a:rPr>
              <a:t>М.А.Булатова</a:t>
            </a:r>
            <a:r>
              <a:rPr lang="ru-RU" sz="4000" b="1">
                <a:latin typeface="Liberation Serif"/>
              </a:rPr>
              <a:t>»</a:t>
            </a:r>
            <a:br>
              <a:rPr lang="ru-RU" sz="4000" b="1">
                <a:latin typeface="Liberation Serif"/>
              </a:rPr>
            </a:br>
            <a:br>
              <a:rPr lang="ru-RU" sz="4000" b="1">
                <a:latin typeface="Liberation Serif"/>
              </a:rPr>
            </a:br>
            <a:endParaRPr lang="ru-RU" sz="4000" b="1">
              <a:latin typeface="Liberation Serif"/>
            </a:endParaRPr>
          </a:p>
        </p:txBody>
      </p:sp>
      <p:sp>
        <p:nvSpPr>
          <p:cNvPr id="3" name="Объект 2"/>
          <p:cNvSpPr>
            <a:spLocks noGrp="1"/>
          </p:cNvSpPr>
          <p:nvPr>
            <p:ph idx="1"/>
          </p:nvPr>
        </p:nvSpPr>
        <p:spPr bwMode="auto">
          <a:xfrm>
            <a:off x="5260411" y="1649461"/>
            <a:ext cx="6628327" cy="4195481"/>
          </a:xfrm>
        </p:spPr>
        <p:txBody>
          <a:bodyPr>
            <a:noAutofit/>
          </a:bodyPr>
          <a:lstStyle/>
          <a:p>
            <a:pPr marL="0" indent="0" algn="just">
              <a:buNone/>
              <a:defRPr/>
            </a:pPr>
            <a:endParaRPr lang="ru-RU">
              <a:latin typeface="Liberation Serif"/>
            </a:endParaRPr>
          </a:p>
          <a:p>
            <a:pPr algn="just">
              <a:defRPr/>
            </a:pPr>
            <a:r>
              <a:rPr lang="ru-RU" sz="2400">
                <a:latin typeface="Liberation Serif"/>
              </a:rPr>
              <a:t>М.А. </a:t>
            </a:r>
            <a:r>
              <a:rPr lang="ru-RU" sz="2400">
                <a:latin typeface="Liberation Serif"/>
              </a:rPr>
              <a:t>Булатов - фольклорист, собиравший по крупицам устное народное творчество стран Советского Союза. В предисловии автор сборника рассказывает о том, как создавались сказки, как они помогали народу жить и бороться за свободу, за счастье. </a:t>
            </a:r>
            <a:endParaRPr lang="ru-RU" sz="2400">
              <a:latin typeface="Liberation Serif"/>
            </a:endParaRPr>
          </a:p>
          <a:p>
            <a:pPr algn="just">
              <a:defRPr/>
            </a:pPr>
            <a:r>
              <a:rPr lang="ru-RU" sz="2400">
                <a:latin typeface="Liberation Serif"/>
              </a:rPr>
              <a:t>В </a:t>
            </a:r>
            <a:r>
              <a:rPr lang="ru-RU" sz="2400">
                <a:latin typeface="Liberation Serif"/>
              </a:rPr>
              <a:t>сборнике «Гора самоцветов» 62 сказки 39 народов </a:t>
            </a:r>
            <a:r>
              <a:rPr lang="ru-RU" sz="2400">
                <a:latin typeface="Liberation Serif"/>
              </a:rPr>
              <a:t>СССР.</a:t>
            </a:r>
            <a:endParaRPr lang="ru-RU" sz="2400">
              <a:latin typeface="Liberation Serif"/>
            </a:endParaRPr>
          </a:p>
        </p:txBody>
      </p:sp>
      <p:pic>
        <p:nvPicPr>
          <p:cNvPr id="5" name="Рисунок 4"/>
          <p:cNvPicPr>
            <a:picLocks noChangeAspect="1"/>
          </p:cNvPicPr>
          <p:nvPr/>
        </p:nvPicPr>
        <p:blipFill>
          <a:blip r:embed="rId2"/>
          <a:stretch/>
        </p:blipFill>
        <p:spPr bwMode="auto">
          <a:xfrm>
            <a:off x="2048229" y="2116184"/>
            <a:ext cx="3115110" cy="4591691"/>
          </a:xfrm>
          <a:prstGeom prst="rect">
            <a:avLst/>
          </a:prstGeom>
        </p:spPr>
      </p:pic>
      <p:pic>
        <p:nvPicPr>
          <p:cNvPr id="6" name="Рисунок 5"/>
          <p:cNvPicPr>
            <a:picLocks noChangeAspect="1"/>
          </p:cNvPicPr>
          <p:nvPr/>
        </p:nvPicPr>
        <p:blipFill>
          <a:blip r:embed="rId3"/>
          <a:stretch/>
        </p:blipFill>
        <p:spPr bwMode="auto">
          <a:xfrm>
            <a:off x="190500" y="1649461"/>
            <a:ext cx="2499458" cy="249945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«Гора самоцветов: сказки народов СССР в пересказе </a:t>
            </a:r>
            <a:r>
              <a:rPr lang="ru-RU" sz="4000" b="1">
                <a:latin typeface="Liberation Serif"/>
              </a:rPr>
              <a:t>М.А.Булатова</a:t>
            </a:r>
            <a:r>
              <a:rPr lang="ru-RU" sz="4000" b="1">
                <a:latin typeface="Liberation Serif"/>
              </a:rPr>
              <a:t>»</a:t>
            </a:r>
            <a:br>
              <a:rPr lang="ru-RU" sz="4000" b="1">
                <a:latin typeface="Liberation Serif"/>
              </a:rPr>
            </a:br>
            <a:br>
              <a:rPr lang="ru-RU" sz="4000" b="1">
                <a:latin typeface="Liberation Serif"/>
              </a:rPr>
            </a:br>
            <a:endParaRPr lang="ru-RU" sz="4000" b="1">
              <a:latin typeface="Liberation Serif"/>
            </a:endParaRPr>
          </a:p>
        </p:txBody>
      </p:sp>
      <p:sp>
        <p:nvSpPr>
          <p:cNvPr id="3" name="Объект 2"/>
          <p:cNvSpPr>
            <a:spLocks noGrp="1"/>
          </p:cNvSpPr>
          <p:nvPr>
            <p:ph idx="1"/>
          </p:nvPr>
        </p:nvSpPr>
        <p:spPr bwMode="auto">
          <a:xfrm>
            <a:off x="4146997" y="1644270"/>
            <a:ext cx="7547019" cy="4195481"/>
          </a:xfrm>
        </p:spPr>
        <p:txBody>
          <a:bodyPr>
            <a:noAutofit/>
          </a:bodyPr>
          <a:lstStyle/>
          <a:p>
            <a:pPr algn="just">
              <a:defRPr/>
            </a:pPr>
            <a:r>
              <a:rPr lang="ru-RU" sz="2400">
                <a:latin typeface="Liberation Serif"/>
              </a:rPr>
              <a:t>В сборнике вы найдете как широко известные сказки, так и незнакомые</a:t>
            </a:r>
            <a:r>
              <a:rPr lang="ru-RU" sz="2400">
                <a:latin typeface="Liberation Serif"/>
              </a:rPr>
              <a:t>. У каждого народа есть свой запас сказок, в которых отражён национальный колорит. </a:t>
            </a:r>
            <a:r>
              <a:rPr lang="ru-RU" sz="2400">
                <a:latin typeface="Liberation Serif"/>
              </a:rPr>
              <a:t>Но все они прославляют </a:t>
            </a:r>
            <a:r>
              <a:rPr lang="ru-RU" sz="2400">
                <a:latin typeface="Liberation Serif"/>
              </a:rPr>
              <a:t>ум, честность, смекалку, трудолюбие, героизм, товарищескую взаимопомощь. </a:t>
            </a:r>
            <a:endParaRPr lang="ru-RU" sz="2400">
              <a:latin typeface="Liberation Serif"/>
            </a:endParaRPr>
          </a:p>
          <a:p>
            <a:pPr algn="just">
              <a:defRPr/>
            </a:pPr>
            <a:r>
              <a:rPr lang="ru-RU" sz="2400">
                <a:latin typeface="Liberation Serif"/>
              </a:rPr>
              <a:t>А поэтому , сколько бы они ни прожили, сколько бы путешествий по земле ни совершали, они ничуть не постарели, не потеряли своей жизнерадостности, своего боевого духа и задорного юмора.</a:t>
            </a:r>
            <a:endParaRPr/>
          </a:p>
          <a:p>
            <a:pPr algn="just">
              <a:defRPr/>
            </a:pPr>
            <a:endParaRPr lang="ru-RU" sz="2400">
              <a:latin typeface="Liberation Serif"/>
            </a:endParaRPr>
          </a:p>
          <a:p>
            <a:pPr algn="just">
              <a:defRPr/>
            </a:pPr>
            <a:endParaRPr lang="ru-RU" sz="2400">
              <a:latin typeface="Liberation Serif"/>
            </a:endParaRPr>
          </a:p>
        </p:txBody>
      </p:sp>
      <p:pic>
        <p:nvPicPr>
          <p:cNvPr id="7" name="Рисунок 6"/>
          <p:cNvPicPr>
            <a:picLocks noChangeAspect="1"/>
          </p:cNvPicPr>
          <p:nvPr/>
        </p:nvPicPr>
        <p:blipFill>
          <a:blip r:embed="rId2"/>
          <a:stretch/>
        </p:blipFill>
        <p:spPr bwMode="auto">
          <a:xfrm>
            <a:off x="864494" y="1644270"/>
            <a:ext cx="2886478" cy="49060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«Гора самоцветов: сказки народов СССР в пересказе </a:t>
            </a:r>
            <a:r>
              <a:rPr lang="ru-RU" sz="4000" b="1">
                <a:latin typeface="Liberation Serif"/>
              </a:rPr>
              <a:t>М.А.Булатова</a:t>
            </a:r>
            <a:r>
              <a:rPr lang="ru-RU" sz="4000" b="1">
                <a:latin typeface="Liberation Serif"/>
              </a:rPr>
              <a:t>» </a:t>
            </a:r>
            <a:br>
              <a:rPr lang="ru-RU" sz="4000" b="1">
                <a:latin typeface="Liberation Serif"/>
              </a:rPr>
            </a:br>
            <a:br>
              <a:rPr lang="ru-RU" sz="4000" b="1">
                <a:latin typeface="Liberation Serif"/>
              </a:rPr>
            </a:br>
            <a:endParaRPr lang="ru-RU" sz="4000" b="1">
              <a:latin typeface="Liberation Serif"/>
            </a:endParaRPr>
          </a:p>
        </p:txBody>
      </p:sp>
      <p:sp>
        <p:nvSpPr>
          <p:cNvPr id="3" name="Объект 2"/>
          <p:cNvSpPr>
            <a:spLocks noGrp="1"/>
          </p:cNvSpPr>
          <p:nvPr>
            <p:ph idx="1"/>
          </p:nvPr>
        </p:nvSpPr>
        <p:spPr bwMode="auto">
          <a:xfrm>
            <a:off x="4513507" y="1785938"/>
            <a:ext cx="6993226" cy="4195481"/>
          </a:xfrm>
        </p:spPr>
        <p:txBody>
          <a:bodyPr>
            <a:noAutofit/>
          </a:bodyPr>
          <a:lstStyle/>
          <a:p>
            <a:pPr algn="just">
              <a:defRPr/>
            </a:pPr>
            <a:r>
              <a:rPr lang="ru-RU" sz="2400">
                <a:latin typeface="Liberation Serif"/>
              </a:rPr>
              <a:t>В </a:t>
            </a:r>
            <a:r>
              <a:rPr lang="ru-RU" sz="2400">
                <a:latin typeface="Liberation Serif"/>
              </a:rPr>
              <a:t>2022 году произведения Булатова были включены в «Федеральную образовательную программу дошкольного образования</a:t>
            </a:r>
            <a:r>
              <a:rPr lang="ru-RU" sz="2400">
                <a:latin typeface="Liberation Serif"/>
              </a:rPr>
              <a:t>».</a:t>
            </a:r>
            <a:endParaRPr/>
          </a:p>
          <a:p>
            <a:pPr algn="just">
              <a:defRPr/>
            </a:pPr>
            <a:endParaRPr lang="ru-RU" sz="2400">
              <a:latin typeface="Liberation Serif"/>
            </a:endParaRPr>
          </a:p>
          <a:p>
            <a:pPr algn="just">
              <a:defRPr/>
            </a:pPr>
            <a:endParaRPr lang="ru-RU" sz="2400">
              <a:latin typeface="Liberation Serif"/>
            </a:endParaRPr>
          </a:p>
        </p:txBody>
      </p:sp>
      <p:pic>
        <p:nvPicPr>
          <p:cNvPr id="5" name="Рисунок 4"/>
          <p:cNvPicPr>
            <a:picLocks noChangeAspect="1"/>
          </p:cNvPicPr>
          <p:nvPr/>
        </p:nvPicPr>
        <p:blipFill>
          <a:blip r:embed="rId2"/>
          <a:stretch/>
        </p:blipFill>
        <p:spPr bwMode="auto">
          <a:xfrm>
            <a:off x="3996344" y="3047860"/>
            <a:ext cx="4000500" cy="3371850"/>
          </a:xfrm>
          <a:prstGeom prst="rect">
            <a:avLst/>
          </a:prstGeom>
        </p:spPr>
      </p:pic>
      <p:pic>
        <p:nvPicPr>
          <p:cNvPr id="6" name="Рисунок 5"/>
          <p:cNvPicPr>
            <a:picLocks noChangeAspect="1"/>
          </p:cNvPicPr>
          <p:nvPr/>
        </p:nvPicPr>
        <p:blipFill>
          <a:blip r:embed="rId3"/>
          <a:stretch/>
        </p:blipFill>
        <p:spPr bwMode="auto">
          <a:xfrm>
            <a:off x="172657" y="1561586"/>
            <a:ext cx="4150759" cy="3379905"/>
          </a:xfrm>
          <a:prstGeom prst="rect">
            <a:avLst/>
          </a:prstGeom>
        </p:spPr>
      </p:pic>
      <p:pic>
        <p:nvPicPr>
          <p:cNvPr id="8" name="Рисунок 7"/>
          <p:cNvPicPr>
            <a:picLocks noChangeAspect="1"/>
          </p:cNvPicPr>
          <p:nvPr/>
        </p:nvPicPr>
        <p:blipFill>
          <a:blip r:embed="rId4"/>
          <a:stretch/>
        </p:blipFill>
        <p:spPr bwMode="auto">
          <a:xfrm>
            <a:off x="7833307" y="3390621"/>
            <a:ext cx="4000500" cy="3343275"/>
          </a:xfrm>
          <a:prstGeom prst="rect">
            <a:avLst/>
          </a:prstGeom>
        </p:spPr>
      </p:pic>
      <p:sp>
        <p:nvSpPr>
          <p:cNvPr id="9" name="TextBox 8"/>
          <p:cNvSpPr txBox="1"/>
          <p:nvPr/>
        </p:nvSpPr>
        <p:spPr bwMode="auto">
          <a:xfrm>
            <a:off x="413668" y="5370333"/>
            <a:ext cx="3419140" cy="677108"/>
          </a:xfrm>
          <a:prstGeom prst="rect">
            <a:avLst/>
          </a:prstGeom>
          <a:noFill/>
        </p:spPr>
        <p:txBody>
          <a:bodyPr wrap="square" rtlCol="0">
            <a:spAutoFit/>
          </a:bodyPr>
          <a:lstStyle/>
          <a:p>
            <a:pPr>
              <a:defRPr/>
            </a:pPr>
            <a:r>
              <a:rPr lang="ru-RU" sz="2000" b="1">
                <a:solidFill>
                  <a:srgbClr val="D0CCB9"/>
                </a:solidFill>
                <a:latin typeface="Liberation Serif"/>
              </a:rPr>
              <a:t>Рисунки </a:t>
            </a:r>
            <a:r>
              <a:rPr lang="ru-RU" sz="2000" b="1">
                <a:solidFill>
                  <a:srgbClr val="D0CCB9"/>
                </a:solidFill>
                <a:latin typeface="Liberation Serif"/>
              </a:rPr>
              <a:t>И.Кузнецова</a:t>
            </a:r>
            <a:r>
              <a:rPr lang="ru-RU" sz="2000" b="1">
                <a:solidFill>
                  <a:srgbClr val="D0CCB9"/>
                </a:solidFill>
                <a:latin typeface="Liberation Serif"/>
              </a:rPr>
              <a:t>. </a:t>
            </a:r>
            <a:br>
              <a:rPr lang="ru-RU" sz="4000" b="1">
                <a:solidFill>
                  <a:srgbClr val="D0CCB9"/>
                </a:solidFill>
                <a:latin typeface="Liberation Serif"/>
              </a:rPr>
            </a:br>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Наталья Андриянова  </a:t>
            </a:r>
            <a:br>
              <a:rPr lang="ru-RU" sz="4000" b="1">
                <a:latin typeface="Liberation Serif"/>
              </a:rPr>
            </a:br>
            <a:r>
              <a:rPr lang="ru-RU" sz="4000" b="1">
                <a:latin typeface="Liberation Serif"/>
              </a:rPr>
              <a:t>«Народы и традиции РОССИИ» </a:t>
            </a:r>
            <a:br>
              <a:rPr lang="ru-RU" sz="2000" b="1">
                <a:latin typeface="Liberation Serif"/>
              </a:rPr>
            </a:br>
            <a:br>
              <a:rPr lang="ru-RU" sz="2800" b="1">
                <a:latin typeface="Liberation Serif"/>
              </a:rPr>
            </a:br>
            <a:endParaRPr lang="ru-RU" sz="2400" b="1">
              <a:latin typeface="Liberation Serif"/>
            </a:endParaRPr>
          </a:p>
        </p:txBody>
      </p:sp>
      <p:pic>
        <p:nvPicPr>
          <p:cNvPr id="6" name="Рисунок 5"/>
          <p:cNvPicPr>
            <a:picLocks noChangeAspect="1"/>
          </p:cNvPicPr>
          <p:nvPr/>
        </p:nvPicPr>
        <p:blipFill>
          <a:blip r:embed="rId2"/>
          <a:stretch/>
        </p:blipFill>
        <p:spPr bwMode="auto">
          <a:xfrm>
            <a:off x="165470" y="1573904"/>
            <a:ext cx="3696216" cy="5020376"/>
          </a:xfrm>
          <a:prstGeom prst="rect">
            <a:avLst/>
          </a:prstGeom>
        </p:spPr>
      </p:pic>
      <p:pic>
        <p:nvPicPr>
          <p:cNvPr id="7" name="Рисунок 6"/>
          <p:cNvPicPr>
            <a:picLocks noChangeAspect="1"/>
          </p:cNvPicPr>
          <p:nvPr/>
        </p:nvPicPr>
        <p:blipFill>
          <a:blip r:embed="rId3"/>
          <a:stretch/>
        </p:blipFill>
        <p:spPr bwMode="auto">
          <a:xfrm>
            <a:off x="7941344" y="1569141"/>
            <a:ext cx="3743847" cy="5010849"/>
          </a:xfrm>
          <a:prstGeom prst="rect">
            <a:avLst/>
          </a:prstGeom>
        </p:spPr>
      </p:pic>
      <p:pic>
        <p:nvPicPr>
          <p:cNvPr id="9" name="Рисунок 8"/>
          <p:cNvPicPr>
            <a:picLocks noChangeAspect="1"/>
          </p:cNvPicPr>
          <p:nvPr/>
        </p:nvPicPr>
        <p:blipFill>
          <a:blip r:embed="rId4"/>
          <a:stretch/>
        </p:blipFill>
        <p:spPr bwMode="auto">
          <a:xfrm>
            <a:off x="4024828" y="1569141"/>
            <a:ext cx="3753374" cy="502990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Наталья Андриянова  </a:t>
            </a:r>
            <a:br>
              <a:rPr lang="ru-RU" sz="4000" b="1">
                <a:latin typeface="Liberation Serif"/>
              </a:rPr>
            </a:br>
            <a:r>
              <a:rPr lang="ru-RU" sz="4000" b="1">
                <a:latin typeface="Liberation Serif"/>
              </a:rPr>
              <a:t>«Народы и традиции РОССИИ» </a:t>
            </a:r>
            <a:br>
              <a:rPr lang="ru-RU" sz="2000" b="1">
                <a:latin typeface="Liberation Serif"/>
              </a:rPr>
            </a:br>
            <a:br>
              <a:rPr lang="ru-RU" sz="2800" b="1">
                <a:latin typeface="Liberation Serif"/>
              </a:rPr>
            </a:br>
            <a:endParaRPr lang="ru-RU" sz="2400" b="1">
              <a:latin typeface="Liberation Serif"/>
            </a:endParaRPr>
          </a:p>
        </p:txBody>
      </p:sp>
      <p:pic>
        <p:nvPicPr>
          <p:cNvPr id="4" name="Рисунок 3"/>
          <p:cNvPicPr>
            <a:picLocks noChangeAspect="1"/>
          </p:cNvPicPr>
          <p:nvPr/>
        </p:nvPicPr>
        <p:blipFill>
          <a:blip r:embed="rId2"/>
          <a:stretch/>
        </p:blipFill>
        <p:spPr bwMode="auto">
          <a:xfrm>
            <a:off x="328612" y="1662096"/>
            <a:ext cx="3708467" cy="4686954"/>
          </a:xfrm>
          <a:prstGeom prst="rect">
            <a:avLst/>
          </a:prstGeom>
        </p:spPr>
      </p:pic>
      <p:pic>
        <p:nvPicPr>
          <p:cNvPr id="8" name="Рисунок 7"/>
          <p:cNvPicPr>
            <a:picLocks noChangeAspect="1"/>
          </p:cNvPicPr>
          <p:nvPr/>
        </p:nvPicPr>
        <p:blipFill>
          <a:blip r:embed="rId3"/>
          <a:stretch/>
        </p:blipFill>
        <p:spPr bwMode="auto">
          <a:xfrm>
            <a:off x="4258305" y="1662096"/>
            <a:ext cx="3562846" cy="4686954"/>
          </a:xfrm>
          <a:prstGeom prst="rect">
            <a:avLst/>
          </a:prstGeom>
        </p:spPr>
      </p:pic>
      <p:pic>
        <p:nvPicPr>
          <p:cNvPr id="9" name="Рисунок 8"/>
          <p:cNvPicPr>
            <a:picLocks noChangeAspect="1"/>
          </p:cNvPicPr>
          <p:nvPr/>
        </p:nvPicPr>
        <p:blipFill>
          <a:blip r:embed="rId4"/>
          <a:srcRect l="0" t="3417" r="466" b="0"/>
          <a:stretch/>
        </p:blipFill>
        <p:spPr bwMode="auto">
          <a:xfrm>
            <a:off x="8042378" y="1662096"/>
            <a:ext cx="3574648" cy="46832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Наталья Андриянова  </a:t>
            </a:r>
            <a:br>
              <a:rPr lang="ru-RU" sz="4000" b="1">
                <a:latin typeface="Liberation Serif"/>
              </a:rPr>
            </a:br>
            <a:r>
              <a:rPr lang="ru-RU" sz="4000" b="1">
                <a:latin typeface="Liberation Serif"/>
              </a:rPr>
              <a:t>«Народы и традиции РОССИИ» </a:t>
            </a:r>
            <a:br>
              <a:rPr lang="ru-RU" sz="2000" b="1">
                <a:latin typeface="Liberation Serif"/>
              </a:rPr>
            </a:br>
            <a:br>
              <a:rPr lang="ru-RU" sz="2800" b="1">
                <a:latin typeface="Liberation Serif"/>
              </a:rPr>
            </a:br>
            <a:endParaRPr lang="ru-RU" sz="2400" b="1">
              <a:latin typeface="Liberation Serif"/>
            </a:endParaRPr>
          </a:p>
        </p:txBody>
      </p:sp>
      <p:sp>
        <p:nvSpPr>
          <p:cNvPr id="3" name="Объект 2"/>
          <p:cNvSpPr>
            <a:spLocks noGrp="1"/>
          </p:cNvSpPr>
          <p:nvPr>
            <p:ph idx="1"/>
          </p:nvPr>
        </p:nvSpPr>
        <p:spPr bwMode="auto">
          <a:xfrm>
            <a:off x="4148919" y="1785938"/>
            <a:ext cx="7469875" cy="4195481"/>
          </a:xfrm>
        </p:spPr>
        <p:txBody>
          <a:bodyPr>
            <a:noAutofit/>
          </a:bodyPr>
          <a:lstStyle/>
          <a:p>
            <a:pPr algn="just">
              <a:defRPr/>
            </a:pPr>
            <a:r>
              <a:rPr lang="ru-RU" sz="2400">
                <a:latin typeface="Liberation Serif"/>
              </a:rPr>
              <a:t>«Народы и традиции России» — книга Натальи Андриановой для детей от 6 до 12 лет. Входит в серию «Детские путеводители. Всегда на каникулах». </a:t>
            </a:r>
            <a:endParaRPr/>
          </a:p>
          <a:p>
            <a:pPr algn="just">
              <a:defRPr/>
            </a:pPr>
            <a:r>
              <a:rPr lang="ru-RU" sz="2400">
                <a:latin typeface="Liberation Serif"/>
              </a:rPr>
              <a:t>Книга </a:t>
            </a:r>
            <a:r>
              <a:rPr lang="ru-RU" sz="2400">
                <a:latin typeface="Liberation Serif"/>
              </a:rPr>
              <a:t>знакомит читателей с разными народами, которые живут на территории </a:t>
            </a:r>
            <a:r>
              <a:rPr lang="ru-RU" sz="2400">
                <a:latin typeface="Liberation Serif"/>
              </a:rPr>
              <a:t>России.</a:t>
            </a:r>
            <a:endParaRPr/>
          </a:p>
          <a:p>
            <a:pPr algn="just">
              <a:defRPr/>
            </a:pPr>
            <a:r>
              <a:rPr lang="ru-RU" sz="2400" b="1" u="sng">
                <a:solidFill>
                  <a:schemeClr val="accent6">
                    <a:lumMod val="20000"/>
                    <a:lumOff val="80000"/>
                  </a:schemeClr>
                </a:solidFill>
                <a:latin typeface="Liberation Serif"/>
              </a:rPr>
              <a:t>Некоторые </a:t>
            </a:r>
            <a:r>
              <a:rPr lang="ru-RU" sz="2400" b="1" u="sng">
                <a:solidFill>
                  <a:schemeClr val="accent6">
                    <a:lumMod val="20000"/>
                    <a:lumOff val="80000"/>
                  </a:schemeClr>
                </a:solidFill>
                <a:latin typeface="Liberation Serif"/>
              </a:rPr>
              <a:t>темы: </a:t>
            </a:r>
            <a:endParaRPr/>
          </a:p>
          <a:p>
            <a:pPr algn="just">
              <a:defRPr/>
            </a:pPr>
            <a:r>
              <a:rPr lang="ru-RU" sz="2400">
                <a:latin typeface="Liberation Serif"/>
              </a:rPr>
              <a:t>как </a:t>
            </a:r>
            <a:r>
              <a:rPr lang="ru-RU" sz="2400">
                <a:latin typeface="Liberation Serif"/>
              </a:rPr>
              <a:t>народы говорят;</a:t>
            </a:r>
            <a:endParaRPr/>
          </a:p>
          <a:p>
            <a:pPr algn="just">
              <a:defRPr/>
            </a:pPr>
            <a:r>
              <a:rPr lang="ru-RU" sz="2400">
                <a:latin typeface="Liberation Serif"/>
              </a:rPr>
              <a:t>какие религии исповедуют;</a:t>
            </a:r>
            <a:endParaRPr/>
          </a:p>
          <a:p>
            <a:pPr algn="just">
              <a:defRPr/>
            </a:pPr>
            <a:r>
              <a:rPr lang="ru-RU" sz="2400">
                <a:latin typeface="Liberation Serif"/>
              </a:rPr>
              <a:t>какие традиции и обряды сохраняют из поколения в поколение</a:t>
            </a:r>
            <a:r>
              <a:rPr lang="ru-RU" sz="2400">
                <a:latin typeface="Liberation Serif"/>
              </a:rPr>
              <a:t>.</a:t>
            </a:r>
            <a:endParaRPr lang="ru-RU" sz="2400">
              <a:latin typeface="Liberation Serif"/>
            </a:endParaRPr>
          </a:p>
        </p:txBody>
      </p:sp>
      <p:pic>
        <p:nvPicPr>
          <p:cNvPr id="7" name="Рисунок 6"/>
          <p:cNvPicPr>
            <a:picLocks noChangeAspect="1"/>
          </p:cNvPicPr>
          <p:nvPr/>
        </p:nvPicPr>
        <p:blipFill>
          <a:blip r:embed="rId2"/>
          <a:stretch/>
        </p:blipFill>
        <p:spPr bwMode="auto">
          <a:xfrm>
            <a:off x="328612" y="1885978"/>
            <a:ext cx="3629532" cy="46964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Наталья Андриянова  </a:t>
            </a:r>
            <a:br>
              <a:rPr lang="ru-RU" sz="4000" b="1">
                <a:latin typeface="Liberation Serif"/>
              </a:rPr>
            </a:br>
            <a:r>
              <a:rPr lang="ru-RU" sz="4000" b="1">
                <a:latin typeface="Liberation Serif"/>
              </a:rPr>
              <a:t>«Народы и традиции РОССИИ» </a:t>
            </a:r>
            <a:br>
              <a:rPr lang="ru-RU" sz="2000" b="1">
                <a:latin typeface="Liberation Serif"/>
              </a:rPr>
            </a:br>
            <a:br>
              <a:rPr lang="ru-RU" sz="2800" b="1">
                <a:latin typeface="Liberation Serif"/>
              </a:rPr>
            </a:br>
            <a:endParaRPr lang="ru-RU" sz="2400" b="1">
              <a:latin typeface="Liberation Serif"/>
            </a:endParaRPr>
          </a:p>
        </p:txBody>
      </p:sp>
      <p:sp>
        <p:nvSpPr>
          <p:cNvPr id="3" name="Объект 2"/>
          <p:cNvSpPr>
            <a:spLocks noGrp="1"/>
          </p:cNvSpPr>
          <p:nvPr>
            <p:ph idx="1"/>
          </p:nvPr>
        </p:nvSpPr>
        <p:spPr bwMode="auto">
          <a:xfrm>
            <a:off x="4148919" y="1785938"/>
            <a:ext cx="7469875" cy="4195481"/>
          </a:xfrm>
        </p:spPr>
        <p:txBody>
          <a:bodyPr>
            <a:noAutofit/>
          </a:bodyPr>
          <a:lstStyle/>
          <a:p>
            <a:pPr algn="just">
              <a:defRPr/>
            </a:pPr>
            <a:r>
              <a:rPr lang="ru-RU" sz="2400" u="sng">
                <a:solidFill>
                  <a:schemeClr val="accent6">
                    <a:lumMod val="20000"/>
                    <a:lumOff val="80000"/>
                  </a:schemeClr>
                </a:solidFill>
                <a:latin typeface="Liberation Serif"/>
              </a:rPr>
              <a:t>Особенности оформления</a:t>
            </a:r>
            <a:r>
              <a:rPr lang="ru-RU" sz="2400" u="sng">
                <a:latin typeface="Liberation Serif"/>
              </a:rPr>
              <a:t>:</a:t>
            </a:r>
            <a:endParaRPr/>
          </a:p>
          <a:p>
            <a:pPr algn="just">
              <a:defRPr/>
            </a:pPr>
            <a:r>
              <a:rPr lang="ru-RU" sz="2400">
                <a:latin typeface="Liberation Serif"/>
              </a:rPr>
              <a:t>Иллюстрации художницы Алисы Первухиной: на каждой странице — портреты, достопримечательности и предметы народных промыслов.</a:t>
            </a:r>
            <a:endParaRPr/>
          </a:p>
          <a:p>
            <a:pPr algn="just">
              <a:defRPr/>
            </a:pPr>
            <a:r>
              <a:rPr lang="ru-RU" sz="2400">
                <a:latin typeface="Liberation Serif"/>
              </a:rPr>
              <a:t>Фотографии, которые дополняют повествование.</a:t>
            </a:r>
            <a:endParaRPr/>
          </a:p>
          <a:p>
            <a:pPr algn="just">
              <a:defRPr/>
            </a:pPr>
            <a:r>
              <a:rPr lang="ru-RU" sz="2400">
                <a:latin typeface="Liberation Serif"/>
              </a:rPr>
              <a:t>Задания, головоломки, лабиринты: решение кроссвордов, задачек, загадок и ребусов помогает читателям увлечься процессом и запомнить больше информации.</a:t>
            </a:r>
            <a:endParaRPr/>
          </a:p>
        </p:txBody>
      </p:sp>
      <p:pic>
        <p:nvPicPr>
          <p:cNvPr id="4" name="Рисунок 3"/>
          <p:cNvPicPr>
            <a:picLocks noChangeAspect="1"/>
          </p:cNvPicPr>
          <p:nvPr/>
        </p:nvPicPr>
        <p:blipFill>
          <a:blip r:embed="rId2"/>
          <a:stretch/>
        </p:blipFill>
        <p:spPr bwMode="auto">
          <a:xfrm>
            <a:off x="271703" y="1587550"/>
            <a:ext cx="3877216" cy="50489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Наталья Андриянова  </a:t>
            </a:r>
            <a:br>
              <a:rPr lang="ru-RU" sz="4000" b="1">
                <a:latin typeface="Liberation Serif"/>
              </a:rPr>
            </a:br>
            <a:r>
              <a:rPr lang="ru-RU" sz="4000" b="1">
                <a:latin typeface="Liberation Serif"/>
              </a:rPr>
              <a:t>«Народы и традиции РОССИИ» </a:t>
            </a:r>
            <a:br>
              <a:rPr lang="ru-RU" sz="2000" b="1">
                <a:latin typeface="Liberation Serif"/>
              </a:rPr>
            </a:br>
            <a:br>
              <a:rPr lang="ru-RU" sz="2800" b="1">
                <a:latin typeface="Liberation Serif"/>
              </a:rPr>
            </a:br>
            <a:endParaRPr lang="ru-RU" sz="2400" b="1">
              <a:latin typeface="Liberation Serif"/>
            </a:endParaRPr>
          </a:p>
        </p:txBody>
      </p:sp>
      <p:sp>
        <p:nvSpPr>
          <p:cNvPr id="3" name="Объект 2"/>
          <p:cNvSpPr>
            <a:spLocks noGrp="1"/>
          </p:cNvSpPr>
          <p:nvPr>
            <p:ph idx="1"/>
          </p:nvPr>
        </p:nvSpPr>
        <p:spPr bwMode="auto">
          <a:xfrm>
            <a:off x="4885899" y="1895120"/>
            <a:ext cx="6673756" cy="4195481"/>
          </a:xfrm>
        </p:spPr>
        <p:txBody>
          <a:bodyPr>
            <a:noAutofit/>
          </a:bodyPr>
          <a:lstStyle/>
          <a:p>
            <a:pPr algn="just">
              <a:defRPr/>
            </a:pPr>
            <a:r>
              <a:rPr lang="ru-RU" sz="2400" b="1" u="sng">
                <a:solidFill>
                  <a:schemeClr val="accent6">
                    <a:lumMod val="20000"/>
                    <a:lumOff val="80000"/>
                  </a:schemeClr>
                </a:solidFill>
                <a:latin typeface="Liberation Serif"/>
              </a:rPr>
              <a:t>Отзывы:</a:t>
            </a:r>
            <a:endParaRPr lang="ru-RU" sz="2400" b="1" u="sng">
              <a:solidFill>
                <a:schemeClr val="accent6">
                  <a:lumMod val="20000"/>
                  <a:lumOff val="80000"/>
                </a:schemeClr>
              </a:solidFill>
              <a:latin typeface="Liberation Serif"/>
            </a:endParaRPr>
          </a:p>
          <a:p>
            <a:pPr algn="just">
              <a:defRPr/>
            </a:pPr>
            <a:r>
              <a:rPr lang="ru-RU" sz="2400">
                <a:latin typeface="Liberation Serif"/>
              </a:rPr>
              <a:t>Некоторые положительные стороны, отмеченные читателями:</a:t>
            </a:r>
            <a:endParaRPr/>
          </a:p>
          <a:p>
            <a:pPr algn="just">
              <a:defRPr/>
            </a:pPr>
            <a:r>
              <a:rPr lang="ru-RU" sz="2400">
                <a:latin typeface="Liberation Serif"/>
              </a:rPr>
              <a:t>познавательность материала, возможность расширить кругозор детей;</a:t>
            </a:r>
            <a:endParaRPr/>
          </a:p>
          <a:p>
            <a:pPr algn="just">
              <a:defRPr/>
            </a:pPr>
            <a:r>
              <a:rPr lang="ru-RU" sz="2400">
                <a:latin typeface="Liberation Serif"/>
              </a:rPr>
              <a:t>увлекательный слог написания;</a:t>
            </a:r>
            <a:endParaRPr/>
          </a:p>
          <a:p>
            <a:pPr algn="just">
              <a:defRPr/>
            </a:pPr>
            <a:r>
              <a:rPr lang="ru-RU" sz="2400">
                <a:latin typeface="Liberation Serif"/>
              </a:rPr>
              <a:t>хорошие иллюстрации..</a:t>
            </a:r>
            <a:endParaRPr/>
          </a:p>
        </p:txBody>
      </p:sp>
      <p:pic>
        <p:nvPicPr>
          <p:cNvPr id="4" name="Рисунок 3"/>
          <p:cNvPicPr>
            <a:picLocks noChangeAspect="1"/>
          </p:cNvPicPr>
          <p:nvPr/>
        </p:nvPicPr>
        <p:blipFill>
          <a:blip r:embed="rId2"/>
          <a:stretch/>
        </p:blipFill>
        <p:spPr bwMode="auto">
          <a:xfrm>
            <a:off x="519680" y="1785938"/>
            <a:ext cx="3658111" cy="46583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Журнал «Куклы в народных костюмах» </a:t>
            </a:r>
            <a:br>
              <a:rPr lang="ru-RU" sz="2000" b="1">
                <a:latin typeface="Liberation Serif"/>
              </a:rPr>
            </a:br>
            <a:br>
              <a:rPr lang="ru-RU" sz="2800" b="1">
                <a:latin typeface="Liberation Serif"/>
              </a:rPr>
            </a:br>
            <a:endParaRPr lang="ru-RU" sz="2400" b="1">
              <a:latin typeface="Liberation Serif"/>
            </a:endParaRPr>
          </a:p>
        </p:txBody>
      </p:sp>
      <p:sp>
        <p:nvSpPr>
          <p:cNvPr id="3" name="Объект 2"/>
          <p:cNvSpPr>
            <a:spLocks noGrp="1"/>
          </p:cNvSpPr>
          <p:nvPr>
            <p:ph idx="1"/>
          </p:nvPr>
        </p:nvSpPr>
        <p:spPr bwMode="auto">
          <a:xfrm>
            <a:off x="4121438" y="1310189"/>
            <a:ext cx="7482428" cy="4195481"/>
          </a:xfrm>
        </p:spPr>
        <p:txBody>
          <a:bodyPr>
            <a:noAutofit/>
          </a:bodyPr>
          <a:lstStyle/>
          <a:p>
            <a:pPr algn="just">
              <a:defRPr/>
            </a:pPr>
            <a:r>
              <a:rPr lang="ru-RU" sz="2200">
                <a:solidFill>
                  <a:schemeClr val="accent6">
                    <a:lumMod val="20000"/>
                    <a:lumOff val="80000"/>
                  </a:schemeClr>
                </a:solidFill>
                <a:latin typeface="Liberation Serif"/>
              </a:rPr>
              <a:t>Журнал «Куклы в народных костюмах» </a:t>
            </a:r>
            <a:r>
              <a:rPr lang="ru-RU" sz="2200">
                <a:solidFill>
                  <a:schemeClr val="accent6">
                    <a:lumMod val="20000"/>
                    <a:lumOff val="80000"/>
                  </a:schemeClr>
                </a:solidFill>
                <a:latin typeface="Liberation Serif"/>
              </a:rPr>
              <a:t>представляет коллекцию   фарфоровых </a:t>
            </a:r>
            <a:r>
              <a:rPr lang="ru-RU" sz="2200">
                <a:solidFill>
                  <a:schemeClr val="accent6">
                    <a:lumMod val="20000"/>
                    <a:lumOff val="80000"/>
                  </a:schemeClr>
                </a:solidFill>
                <a:latin typeface="Liberation Serif"/>
              </a:rPr>
              <a:t>кукол от </a:t>
            </a:r>
            <a:r>
              <a:rPr lang="ru-RU" sz="2200">
                <a:solidFill>
                  <a:schemeClr val="accent6">
                    <a:lumMod val="20000"/>
                    <a:lumOff val="80000"/>
                  </a:schemeClr>
                </a:solidFill>
                <a:latin typeface="Liberation Serif"/>
              </a:rPr>
              <a:t>ДеАгостини</a:t>
            </a:r>
            <a:r>
              <a:rPr lang="ru-RU" sz="2200">
                <a:solidFill>
                  <a:schemeClr val="accent6">
                    <a:lumMod val="20000"/>
                    <a:lumOff val="80000"/>
                  </a:schemeClr>
                </a:solidFill>
                <a:latin typeface="Liberation Serif"/>
              </a:rPr>
              <a:t>, состоящую из ста кукол разных народностей. </a:t>
            </a:r>
            <a:endParaRPr/>
          </a:p>
          <a:p>
            <a:pPr algn="just">
              <a:defRPr/>
            </a:pPr>
            <a:r>
              <a:rPr lang="ru-RU" sz="2200">
                <a:solidFill>
                  <a:schemeClr val="accent6">
                    <a:lumMod val="20000"/>
                    <a:lumOff val="80000"/>
                  </a:schemeClr>
                </a:solidFill>
                <a:latin typeface="Liberation Serif"/>
              </a:rPr>
              <a:t>Это уникальная коллекция кукол </a:t>
            </a:r>
            <a:r>
              <a:rPr lang="ru-RU" sz="2200">
                <a:solidFill>
                  <a:schemeClr val="accent6">
                    <a:lumMod val="20000"/>
                    <a:lumOff val="80000"/>
                  </a:schemeClr>
                </a:solidFill>
                <a:latin typeface="Liberation Serif"/>
              </a:rPr>
              <a:t>ручной работы в традиционных нарядах со всех уголков России и стран СНГ, которые созданы и воспроизведены в мельчайших деталях по эскизам специалистов по народному костюму.</a:t>
            </a:r>
            <a:endParaRPr/>
          </a:p>
          <a:p>
            <a:pPr algn="just">
              <a:defRPr/>
            </a:pPr>
            <a:r>
              <a:rPr lang="ru-RU" sz="2200">
                <a:solidFill>
                  <a:schemeClr val="accent6">
                    <a:lumMod val="20000"/>
                    <a:lumOff val="80000"/>
                  </a:schemeClr>
                </a:solidFill>
                <a:latin typeface="Liberation Serif"/>
              </a:rPr>
              <a:t>Коллекция создана при участии Института этнологии и антропологии им. Н. Н. Миклухо-Маклая РАН и ООО «</a:t>
            </a:r>
            <a:r>
              <a:rPr lang="ru-RU" sz="2200">
                <a:solidFill>
                  <a:schemeClr val="accent6">
                    <a:lumMod val="20000"/>
                    <a:lumOff val="80000"/>
                  </a:schemeClr>
                </a:solidFill>
                <a:latin typeface="Liberation Serif"/>
              </a:rPr>
              <a:t>Этноконсалтинг</a:t>
            </a:r>
            <a:r>
              <a:rPr lang="ru-RU" sz="2200">
                <a:solidFill>
                  <a:schemeClr val="accent6">
                    <a:lumMod val="20000"/>
                    <a:lumOff val="80000"/>
                  </a:schemeClr>
                </a:solidFill>
                <a:latin typeface="Liberation Serif"/>
              </a:rPr>
              <a:t>».</a:t>
            </a:r>
            <a:endParaRPr lang="ru-RU" sz="2200">
              <a:solidFill>
                <a:schemeClr val="accent6">
                  <a:lumMod val="20000"/>
                  <a:lumOff val="80000"/>
                </a:schemeClr>
              </a:solidFill>
              <a:latin typeface="Liberation Serif"/>
            </a:endParaRPr>
          </a:p>
        </p:txBody>
      </p:sp>
      <p:pic>
        <p:nvPicPr>
          <p:cNvPr id="1028" name="Picture 4" descr="Picture background"/>
          <p:cNvPicPr>
            <a:picLocks noChangeAspect="1" noChangeArrowheads="1"/>
          </p:cNvPicPr>
          <p:nvPr/>
        </p:nvPicPr>
        <p:blipFill>
          <a:blip r:embed="rId2"/>
          <a:srcRect l="6397" t="2160" r="6546" b="2022"/>
          <a:stretch/>
        </p:blipFill>
        <p:spPr bwMode="auto">
          <a:xfrm>
            <a:off x="219758" y="1310189"/>
            <a:ext cx="3792825" cy="5013338"/>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Журнал «Куклы в народных костюмах» </a:t>
            </a:r>
            <a:br>
              <a:rPr lang="ru-RU" sz="2000" b="1">
                <a:latin typeface="Liberation Serif"/>
              </a:rPr>
            </a:br>
            <a:br>
              <a:rPr lang="ru-RU" sz="2800" b="1">
                <a:latin typeface="Liberation Serif"/>
              </a:rPr>
            </a:br>
            <a:endParaRPr lang="ru-RU" sz="2400" b="1">
              <a:latin typeface="Liberation Serif"/>
            </a:endParaRPr>
          </a:p>
        </p:txBody>
      </p:sp>
      <p:sp>
        <p:nvSpPr>
          <p:cNvPr id="3" name="Объект 2"/>
          <p:cNvSpPr>
            <a:spLocks noGrp="1"/>
          </p:cNvSpPr>
          <p:nvPr>
            <p:ph idx="1"/>
          </p:nvPr>
        </p:nvSpPr>
        <p:spPr bwMode="auto">
          <a:xfrm>
            <a:off x="5864260" y="1378039"/>
            <a:ext cx="5563674" cy="4127631"/>
          </a:xfrm>
        </p:spPr>
        <p:txBody>
          <a:bodyPr>
            <a:noAutofit/>
          </a:bodyPr>
          <a:lstStyle/>
          <a:p>
            <a:pPr algn="just">
              <a:defRPr/>
            </a:pPr>
            <a:r>
              <a:rPr lang="ru-RU" sz="2200">
                <a:solidFill>
                  <a:schemeClr val="accent6">
                    <a:lumMod val="20000"/>
                    <a:lumOff val="80000"/>
                  </a:schemeClr>
                </a:solidFill>
                <a:latin typeface="Liberation Serif"/>
              </a:rPr>
              <a:t>Благодаря этой работе, теперь есть возможность сразу охватить взглядом все разнообразие народного костюма. Увидеть насколько самобытно и неповторимо выглядели люди в разных уголках нашей необъятной страны и </a:t>
            </a:r>
            <a:r>
              <a:rPr lang="ru-RU" sz="2200">
                <a:solidFill>
                  <a:schemeClr val="accent6">
                    <a:lumMod val="20000"/>
                    <a:lumOff val="80000"/>
                  </a:schemeClr>
                </a:solidFill>
                <a:latin typeface="Liberation Serif"/>
              </a:rPr>
              <a:t>стран - </a:t>
            </a:r>
            <a:r>
              <a:rPr lang="ru-RU" sz="2200">
                <a:solidFill>
                  <a:schemeClr val="accent6">
                    <a:lumMod val="20000"/>
                    <a:lumOff val="80000"/>
                  </a:schemeClr>
                </a:solidFill>
                <a:latin typeface="Liberation Serif"/>
              </a:rPr>
              <a:t>соседей</a:t>
            </a:r>
            <a:r>
              <a:rPr lang="ru-RU" sz="2200">
                <a:solidFill>
                  <a:schemeClr val="accent6">
                    <a:lumMod val="20000"/>
                    <a:lumOff val="80000"/>
                  </a:schemeClr>
                </a:solidFill>
                <a:latin typeface="Liberation Serif"/>
              </a:rPr>
              <a:t>.</a:t>
            </a:r>
            <a:endParaRPr/>
          </a:p>
          <a:p>
            <a:pPr algn="just">
              <a:defRPr/>
            </a:pPr>
            <a:r>
              <a:rPr lang="ru-RU" sz="2200">
                <a:solidFill>
                  <a:schemeClr val="accent6">
                    <a:lumMod val="20000"/>
                    <a:lumOff val="80000"/>
                  </a:schemeClr>
                </a:solidFill>
                <a:latin typeface="Liberation Serif"/>
              </a:rPr>
              <a:t>Уникально содержание и самих журналов, раскрывающих историю народа, представленного в образе куклы той или иной национальности. </a:t>
            </a:r>
            <a:endParaRPr lang="ru-RU" sz="2200">
              <a:solidFill>
                <a:schemeClr val="accent6">
                  <a:lumMod val="20000"/>
                  <a:lumOff val="80000"/>
                </a:schemeClr>
              </a:solidFill>
              <a:latin typeface="Liberation Serif"/>
            </a:endParaRPr>
          </a:p>
        </p:txBody>
      </p:sp>
      <p:pic>
        <p:nvPicPr>
          <p:cNvPr id="4" name="Рисунок 3"/>
          <p:cNvPicPr>
            <a:picLocks noChangeAspect="1"/>
          </p:cNvPicPr>
          <p:nvPr/>
        </p:nvPicPr>
        <p:blipFill>
          <a:blip r:embed="rId2"/>
          <a:stretch/>
        </p:blipFill>
        <p:spPr bwMode="auto">
          <a:xfrm>
            <a:off x="224367" y="1378039"/>
            <a:ext cx="5535648" cy="466384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 name="Объект 2"/>
          <p:cNvSpPr>
            <a:spLocks noGrp="1"/>
          </p:cNvSpPr>
          <p:nvPr>
            <p:ph idx="1"/>
          </p:nvPr>
        </p:nvSpPr>
        <p:spPr bwMode="auto">
          <a:xfrm>
            <a:off x="5906479" y="1231193"/>
            <a:ext cx="5401171" cy="4195481"/>
          </a:xfrm>
        </p:spPr>
        <p:txBody>
          <a:bodyPr>
            <a:noAutofit/>
          </a:bodyPr>
          <a:lstStyle/>
          <a:p>
            <a:pPr algn="just">
              <a:defRPr/>
            </a:pPr>
            <a:r>
              <a:rPr lang="ru-RU" sz="2400">
                <a:latin typeface="Liberation Serif"/>
              </a:rPr>
              <a:t>Предлагаем вашему вниманию подборку книг различных авторов, помогающих </a:t>
            </a:r>
            <a:r>
              <a:rPr lang="ru-RU" sz="2400">
                <a:latin typeface="Liberation Serif"/>
              </a:rPr>
              <a:t>разобраться </a:t>
            </a:r>
            <a:endParaRPr/>
          </a:p>
          <a:p>
            <a:pPr algn="just">
              <a:defRPr/>
            </a:pPr>
            <a:r>
              <a:rPr lang="ru-RU" sz="2400">
                <a:latin typeface="Liberation Serif"/>
              </a:rPr>
              <a:t>в </a:t>
            </a:r>
            <a:r>
              <a:rPr lang="ru-RU" sz="2400">
                <a:latin typeface="Liberation Serif"/>
              </a:rPr>
              <a:t>сложности исторических </a:t>
            </a:r>
            <a:r>
              <a:rPr lang="ru-RU" sz="2400">
                <a:latin typeface="Liberation Serif"/>
              </a:rPr>
              <a:t>событий,</a:t>
            </a:r>
            <a:endParaRPr/>
          </a:p>
          <a:p>
            <a:pPr algn="just">
              <a:defRPr/>
            </a:pPr>
            <a:r>
              <a:rPr lang="ru-RU" sz="2400">
                <a:latin typeface="Liberation Serif"/>
              </a:rPr>
              <a:t>раскрывающих </a:t>
            </a:r>
            <a:r>
              <a:rPr lang="ru-RU" sz="2400">
                <a:latin typeface="Liberation Serif"/>
              </a:rPr>
              <a:t>необходимость человеческого </a:t>
            </a:r>
            <a:r>
              <a:rPr lang="ru-RU" sz="2400">
                <a:latin typeface="Liberation Serif"/>
              </a:rPr>
              <a:t>братства,</a:t>
            </a:r>
            <a:endParaRPr/>
          </a:p>
          <a:p>
            <a:pPr algn="just">
              <a:defRPr/>
            </a:pPr>
            <a:r>
              <a:rPr lang="ru-RU" sz="2400">
                <a:latin typeface="Liberation Serif"/>
              </a:rPr>
              <a:t>убежденных </a:t>
            </a:r>
            <a:r>
              <a:rPr lang="ru-RU" sz="2400">
                <a:latin typeface="Liberation Serif"/>
              </a:rPr>
              <a:t>в том, что даже в жестоких условиях человек способен на благородство, доброту, гуманизм, проявление человеколюбия.</a:t>
            </a:r>
            <a:endParaRPr/>
          </a:p>
        </p:txBody>
      </p:sp>
      <p:pic>
        <p:nvPicPr>
          <p:cNvPr id="6146" name="Picture 2" descr="Picture background"/>
          <p:cNvPicPr>
            <a:picLocks noChangeAspect="1" noChangeArrowheads="1"/>
          </p:cNvPicPr>
          <p:nvPr/>
        </p:nvPicPr>
        <p:blipFill>
          <a:blip r:embed="rId2"/>
          <a:srcRect l="2118" t="3157" r="3117" b="3141"/>
          <a:stretch/>
        </p:blipFill>
        <p:spPr bwMode="auto">
          <a:xfrm>
            <a:off x="139634" y="1231193"/>
            <a:ext cx="5535024" cy="386524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Журнал «Куклы в народных костюмах» </a:t>
            </a:r>
            <a:br>
              <a:rPr lang="ru-RU" sz="2000" b="1">
                <a:latin typeface="Liberation Serif"/>
              </a:rPr>
            </a:br>
            <a:br>
              <a:rPr lang="ru-RU" sz="2800" b="1">
                <a:latin typeface="Liberation Serif"/>
              </a:rPr>
            </a:br>
            <a:endParaRPr lang="ru-RU" sz="2400" b="1">
              <a:latin typeface="Liberation Serif"/>
            </a:endParaRPr>
          </a:p>
        </p:txBody>
      </p:sp>
      <p:sp>
        <p:nvSpPr>
          <p:cNvPr id="3" name="Объект 2"/>
          <p:cNvSpPr>
            <a:spLocks noGrp="1"/>
          </p:cNvSpPr>
          <p:nvPr>
            <p:ph idx="1"/>
          </p:nvPr>
        </p:nvSpPr>
        <p:spPr bwMode="auto">
          <a:xfrm>
            <a:off x="5536405" y="1378039"/>
            <a:ext cx="6157612" cy="4127631"/>
          </a:xfrm>
        </p:spPr>
        <p:txBody>
          <a:bodyPr>
            <a:noAutofit/>
          </a:bodyPr>
          <a:lstStyle/>
          <a:p>
            <a:pPr algn="just">
              <a:defRPr/>
            </a:pPr>
            <a:r>
              <a:rPr lang="ru-RU" sz="2400">
                <a:solidFill>
                  <a:schemeClr val="accent6">
                    <a:lumMod val="20000"/>
                    <a:lumOff val="80000"/>
                  </a:schemeClr>
                </a:solidFill>
                <a:latin typeface="Liberation Serif"/>
              </a:rPr>
              <a:t>В </a:t>
            </a:r>
            <a:r>
              <a:rPr lang="ru-RU" sz="2400">
                <a:solidFill>
                  <a:schemeClr val="accent6">
                    <a:lumMod val="20000"/>
                    <a:lumOff val="80000"/>
                  </a:schemeClr>
                </a:solidFill>
                <a:latin typeface="Liberation Serif"/>
              </a:rPr>
              <a:t>каждом выпуске </a:t>
            </a:r>
            <a:r>
              <a:rPr lang="ru-RU" sz="2400">
                <a:solidFill>
                  <a:schemeClr val="accent6">
                    <a:lumMod val="20000"/>
                    <a:lumOff val="80000"/>
                  </a:schemeClr>
                </a:solidFill>
                <a:latin typeface="Liberation Serif"/>
              </a:rPr>
              <a:t>представлен </a:t>
            </a:r>
            <a:r>
              <a:rPr lang="ru-RU" sz="2400">
                <a:solidFill>
                  <a:schemeClr val="accent6">
                    <a:lumMod val="20000"/>
                    <a:lumOff val="80000"/>
                  </a:schemeClr>
                </a:solidFill>
                <a:latin typeface="Liberation Serif"/>
              </a:rPr>
              <a:t>тематический журнал с подробным рассказом о регионе, костюме и обычаях</a:t>
            </a:r>
            <a:r>
              <a:rPr lang="ru-RU" sz="2400">
                <a:solidFill>
                  <a:schemeClr val="accent6">
                    <a:lumMod val="20000"/>
                    <a:lumOff val="80000"/>
                  </a:schemeClr>
                </a:solidFill>
                <a:latin typeface="Liberation Serif"/>
              </a:rPr>
              <a:t>.</a:t>
            </a:r>
            <a:endParaRPr/>
          </a:p>
          <a:p>
            <a:pPr algn="just">
              <a:defRPr/>
            </a:pPr>
            <a:r>
              <a:rPr lang="ru-RU" sz="2400" b="1">
                <a:solidFill>
                  <a:schemeClr val="accent6">
                    <a:lumMod val="20000"/>
                    <a:lumOff val="80000"/>
                  </a:schemeClr>
                </a:solidFill>
                <a:latin typeface="Liberation Serif"/>
              </a:rPr>
              <a:t>В журнале есть несколько </a:t>
            </a:r>
            <a:r>
              <a:rPr lang="ru-RU" sz="2400" b="1">
                <a:solidFill>
                  <a:schemeClr val="accent6">
                    <a:lumMod val="20000"/>
                    <a:lumOff val="80000"/>
                  </a:schemeClr>
                </a:solidFill>
                <a:latin typeface="Liberation Serif"/>
              </a:rPr>
              <a:t>разделов</a:t>
            </a:r>
            <a:endParaRPr lang="ru-RU" sz="2400" b="1">
              <a:solidFill>
                <a:schemeClr val="accent6">
                  <a:lumMod val="20000"/>
                  <a:lumOff val="80000"/>
                </a:schemeClr>
              </a:solidFill>
              <a:latin typeface="Liberation Serif"/>
            </a:endParaRPr>
          </a:p>
          <a:p>
            <a:pPr algn="just">
              <a:defRPr/>
            </a:pPr>
            <a:r>
              <a:rPr lang="ru-RU" sz="2400">
                <a:solidFill>
                  <a:schemeClr val="accent6">
                    <a:lumMod val="20000"/>
                    <a:lumOff val="80000"/>
                  </a:schemeClr>
                </a:solidFill>
                <a:latin typeface="Liberation Serif"/>
              </a:rPr>
              <a:t>«История места» — описание местоположения, географии, климата, особенностей местности, исторических событий, традиций и обычаев края.</a:t>
            </a:r>
            <a:endParaRPr/>
          </a:p>
          <a:p>
            <a:pPr algn="just">
              <a:defRPr/>
            </a:pPr>
            <a:r>
              <a:rPr lang="ru-RU" sz="2400">
                <a:solidFill>
                  <a:schemeClr val="accent6">
                    <a:lumMod val="20000"/>
                    <a:lumOff val="80000"/>
                  </a:schemeClr>
                </a:solidFill>
                <a:latin typeface="Liberation Serif"/>
              </a:rPr>
              <a:t>«Преданья старины красивой» — раздел об уже давно забытом, о важных исторических фактах</a:t>
            </a:r>
            <a:r>
              <a:rPr lang="ru-RU" sz="2400">
                <a:solidFill>
                  <a:schemeClr val="accent6">
                    <a:lumMod val="20000"/>
                    <a:lumOff val="80000"/>
                  </a:schemeClr>
                </a:solidFill>
                <a:latin typeface="Liberation Serif"/>
              </a:rPr>
              <a:t>.</a:t>
            </a:r>
            <a:endParaRPr lang="ru-RU" sz="2400">
              <a:solidFill>
                <a:schemeClr val="accent6">
                  <a:lumMod val="20000"/>
                  <a:lumOff val="80000"/>
                </a:schemeClr>
              </a:solidFill>
              <a:latin typeface="Liberation Serif"/>
            </a:endParaRPr>
          </a:p>
        </p:txBody>
      </p:sp>
      <p:pic>
        <p:nvPicPr>
          <p:cNvPr id="6" name="Рисунок 5"/>
          <p:cNvPicPr>
            <a:picLocks noChangeAspect="1"/>
          </p:cNvPicPr>
          <p:nvPr/>
        </p:nvPicPr>
        <p:blipFill>
          <a:blip r:embed="rId2"/>
          <a:stretch/>
        </p:blipFill>
        <p:spPr bwMode="auto">
          <a:xfrm>
            <a:off x="98425" y="1417463"/>
            <a:ext cx="5437980" cy="404878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Журнал «Куклы в народных костюмах» </a:t>
            </a:r>
            <a:br>
              <a:rPr lang="ru-RU" sz="2000" b="1">
                <a:latin typeface="Liberation Serif"/>
              </a:rPr>
            </a:br>
            <a:br>
              <a:rPr lang="ru-RU" sz="2800" b="1">
                <a:latin typeface="Liberation Serif"/>
              </a:rPr>
            </a:br>
            <a:endParaRPr lang="ru-RU" sz="2400" b="1">
              <a:latin typeface="Liberation Serif"/>
            </a:endParaRPr>
          </a:p>
        </p:txBody>
      </p:sp>
      <p:sp>
        <p:nvSpPr>
          <p:cNvPr id="3" name="Объект 2"/>
          <p:cNvSpPr>
            <a:spLocks noGrp="1"/>
          </p:cNvSpPr>
          <p:nvPr>
            <p:ph idx="1"/>
          </p:nvPr>
        </p:nvSpPr>
        <p:spPr bwMode="auto">
          <a:xfrm>
            <a:off x="5536405" y="1378039"/>
            <a:ext cx="6131854" cy="4127631"/>
          </a:xfrm>
        </p:spPr>
        <p:txBody>
          <a:bodyPr>
            <a:noAutofit/>
          </a:bodyPr>
          <a:lstStyle/>
          <a:p>
            <a:pPr algn="just">
              <a:defRPr/>
            </a:pPr>
            <a:r>
              <a:rPr lang="ru-RU" sz="2400">
                <a:solidFill>
                  <a:schemeClr val="accent6">
                    <a:lumMod val="20000"/>
                    <a:lumOff val="80000"/>
                  </a:schemeClr>
                </a:solidFill>
                <a:latin typeface="Liberation Serif"/>
              </a:rPr>
              <a:t>«</a:t>
            </a:r>
            <a:r>
              <a:rPr lang="ru-RU" sz="2400">
                <a:solidFill>
                  <a:schemeClr val="accent6">
                    <a:lumMod val="20000"/>
                    <a:lumOff val="80000"/>
                  </a:schemeClr>
                </a:solidFill>
                <a:latin typeface="Liberation Serif"/>
              </a:rPr>
              <a:t>Что здесь носили?» — раздел о нарядах описываемой местности: о культуре одежды, об особенностях её ношения.</a:t>
            </a:r>
            <a:endParaRPr/>
          </a:p>
          <a:p>
            <a:pPr algn="just">
              <a:defRPr/>
            </a:pPr>
            <a:r>
              <a:rPr lang="ru-RU" sz="2400">
                <a:solidFill>
                  <a:schemeClr val="accent6">
                    <a:lumMod val="20000"/>
                    <a:lumOff val="80000"/>
                  </a:schemeClr>
                </a:solidFill>
                <a:latin typeface="Liberation Serif"/>
              </a:rPr>
              <a:t>«Разбор костюма» — разворот, в котором рассказывается о деталях костюма коллекционной куклы.</a:t>
            </a:r>
            <a:endParaRPr/>
          </a:p>
          <a:p>
            <a:pPr algn="just">
              <a:defRPr/>
            </a:pPr>
            <a:r>
              <a:rPr lang="ru-RU" sz="2400">
                <a:solidFill>
                  <a:schemeClr val="accent6">
                    <a:lumMod val="20000"/>
                    <a:lumOff val="80000"/>
                  </a:schemeClr>
                </a:solidFill>
                <a:latin typeface="Liberation Serif"/>
              </a:rPr>
              <a:t>«Во что здесь играли» — раздел историй об играх, развлечениях и игрушках региона, который представляет кукла.</a:t>
            </a:r>
            <a:endParaRPr/>
          </a:p>
          <a:p>
            <a:pPr algn="just">
              <a:defRPr/>
            </a:pPr>
            <a:r>
              <a:rPr lang="ru-RU" sz="2400">
                <a:solidFill>
                  <a:schemeClr val="accent6">
                    <a:lumMod val="20000"/>
                    <a:lumOff val="80000"/>
                  </a:schemeClr>
                </a:solidFill>
                <a:latin typeface="Liberation Serif"/>
              </a:rPr>
              <a:t>«Культура места» — раздел о сказках, былинах, пословицах и поговорках, характерных для местности, которая описана в выпуске.</a:t>
            </a:r>
            <a:endParaRPr lang="ru-RU">
              <a:solidFill>
                <a:schemeClr val="accent6">
                  <a:lumMod val="20000"/>
                  <a:lumOff val="80000"/>
                </a:schemeClr>
              </a:solidFill>
              <a:latin typeface="Liberation Serif"/>
            </a:endParaRPr>
          </a:p>
        </p:txBody>
      </p:sp>
      <p:pic>
        <p:nvPicPr>
          <p:cNvPr id="4" name="Рисунок 3"/>
          <p:cNvPicPr>
            <a:picLocks noChangeAspect="1"/>
          </p:cNvPicPr>
          <p:nvPr/>
        </p:nvPicPr>
        <p:blipFill>
          <a:blip r:embed="rId2"/>
          <a:stretch/>
        </p:blipFill>
        <p:spPr bwMode="auto">
          <a:xfrm>
            <a:off x="573246" y="1195973"/>
            <a:ext cx="4039099" cy="537534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Журнал «Куклы в народных костюмах» </a:t>
            </a:r>
            <a:br>
              <a:rPr lang="ru-RU" sz="2000" b="1">
                <a:latin typeface="Liberation Serif"/>
              </a:rPr>
            </a:br>
            <a:br>
              <a:rPr lang="ru-RU" sz="2800" b="1">
                <a:latin typeface="Liberation Serif"/>
              </a:rPr>
            </a:br>
            <a:endParaRPr lang="ru-RU" sz="2400" b="1">
              <a:latin typeface="Liberation Serif"/>
            </a:endParaRPr>
          </a:p>
        </p:txBody>
      </p:sp>
      <p:sp>
        <p:nvSpPr>
          <p:cNvPr id="3" name="Объект 2"/>
          <p:cNvSpPr>
            <a:spLocks noGrp="1"/>
          </p:cNvSpPr>
          <p:nvPr>
            <p:ph idx="1"/>
          </p:nvPr>
        </p:nvSpPr>
        <p:spPr bwMode="auto">
          <a:xfrm>
            <a:off x="5394737" y="1378039"/>
            <a:ext cx="5891529" cy="4127631"/>
          </a:xfrm>
        </p:spPr>
        <p:txBody>
          <a:bodyPr>
            <a:noAutofit/>
          </a:bodyPr>
          <a:lstStyle/>
          <a:p>
            <a:pPr marL="0" indent="0" algn="ctr">
              <a:buNone/>
              <a:defRPr/>
            </a:pPr>
            <a:r>
              <a:rPr lang="ru-RU" sz="2200" b="1">
                <a:solidFill>
                  <a:schemeClr val="accent6">
                    <a:lumMod val="20000"/>
                    <a:lumOff val="80000"/>
                  </a:schemeClr>
                </a:solidFill>
                <a:latin typeface="Liberation Serif"/>
              </a:rPr>
              <a:t>     Коллекция </a:t>
            </a:r>
            <a:r>
              <a:rPr lang="ru-RU" sz="2200" b="1">
                <a:solidFill>
                  <a:schemeClr val="accent6">
                    <a:lumMod val="20000"/>
                    <a:lumOff val="80000"/>
                  </a:schemeClr>
                </a:solidFill>
                <a:latin typeface="Liberation Serif"/>
              </a:rPr>
              <a:t>охватывает разные регионы и народы: </a:t>
            </a:r>
            <a:endParaRPr/>
          </a:p>
          <a:p>
            <a:pPr algn="just">
              <a:defRPr/>
            </a:pPr>
            <a:r>
              <a:rPr lang="ru-RU" sz="2200">
                <a:solidFill>
                  <a:schemeClr val="accent6">
                    <a:lumMod val="20000"/>
                    <a:lumOff val="80000"/>
                  </a:schemeClr>
                </a:solidFill>
                <a:latin typeface="Liberation Serif"/>
              </a:rPr>
              <a:t>русские </a:t>
            </a:r>
            <a:r>
              <a:rPr lang="ru-RU" sz="2200">
                <a:solidFill>
                  <a:schemeClr val="accent6">
                    <a:lumMod val="20000"/>
                    <a:lumOff val="80000"/>
                  </a:schemeClr>
                </a:solidFill>
                <a:latin typeface="Liberation Serif"/>
              </a:rPr>
              <a:t>губернские костюмы (от Московской до Тобольской);</a:t>
            </a:r>
            <a:endParaRPr/>
          </a:p>
          <a:p>
            <a:pPr algn="just">
              <a:defRPr/>
            </a:pPr>
            <a:r>
              <a:rPr lang="ru-RU" sz="2200">
                <a:solidFill>
                  <a:schemeClr val="accent6">
                    <a:lumMod val="20000"/>
                    <a:lumOff val="80000"/>
                  </a:schemeClr>
                </a:solidFill>
                <a:latin typeface="Liberation Serif"/>
              </a:rPr>
              <a:t>наряды народов Кавказа (осетинский, грузинский, лезгинский);</a:t>
            </a:r>
            <a:endParaRPr/>
          </a:p>
          <a:p>
            <a:pPr algn="just">
              <a:defRPr/>
            </a:pPr>
            <a:r>
              <a:rPr lang="ru-RU" sz="2200">
                <a:solidFill>
                  <a:schemeClr val="accent6">
                    <a:lumMod val="20000"/>
                    <a:lumOff val="80000"/>
                  </a:schemeClr>
                </a:solidFill>
                <a:latin typeface="Liberation Serif"/>
              </a:rPr>
              <a:t>костюмы народов Поволжья и Урала (чувашский, башкирский, марийский);</a:t>
            </a:r>
            <a:endParaRPr/>
          </a:p>
          <a:p>
            <a:pPr algn="just">
              <a:defRPr/>
            </a:pPr>
            <a:r>
              <a:rPr lang="ru-RU" sz="2200">
                <a:solidFill>
                  <a:schemeClr val="accent6">
                    <a:lumMod val="20000"/>
                    <a:lumOff val="80000"/>
                  </a:schemeClr>
                </a:solidFill>
                <a:latin typeface="Liberation Serif"/>
              </a:rPr>
              <a:t>традиционную одежду Сибири и Дальнего Востока (якутский, ненецкий, нанайский);</a:t>
            </a:r>
            <a:endParaRPr/>
          </a:p>
          <a:p>
            <a:pPr algn="just">
              <a:defRPr/>
            </a:pPr>
            <a:r>
              <a:rPr lang="ru-RU" sz="2200">
                <a:solidFill>
                  <a:schemeClr val="accent6">
                    <a:lumMod val="20000"/>
                    <a:lumOff val="80000"/>
                  </a:schemeClr>
                </a:solidFill>
                <a:latin typeface="Liberation Serif"/>
              </a:rPr>
              <a:t>костюмы стран СНГ и Европы (узбекский, молдавский, польский, сербский).</a:t>
            </a:r>
            <a:endParaRPr lang="ru-RU" sz="2200">
              <a:solidFill>
                <a:schemeClr val="accent6">
                  <a:lumMod val="20000"/>
                  <a:lumOff val="80000"/>
                </a:schemeClr>
              </a:solidFill>
              <a:latin typeface="Liberation Serif"/>
            </a:endParaRPr>
          </a:p>
        </p:txBody>
      </p:sp>
      <p:pic>
        <p:nvPicPr>
          <p:cNvPr id="4" name="Рисунок 3"/>
          <p:cNvPicPr>
            <a:picLocks noChangeAspect="1"/>
          </p:cNvPicPr>
          <p:nvPr/>
        </p:nvPicPr>
        <p:blipFill>
          <a:blip r:embed="rId2"/>
          <a:srcRect l="6729" t="0" r="8625" b="0"/>
          <a:stretch/>
        </p:blipFill>
        <p:spPr bwMode="auto">
          <a:xfrm>
            <a:off x="231819" y="1378039"/>
            <a:ext cx="4829578" cy="427920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28612" y="181255"/>
            <a:ext cx="10415587" cy="1604682"/>
          </a:xfrm>
        </p:spPr>
        <p:txBody>
          <a:bodyPr/>
          <a:lstStyle/>
          <a:p>
            <a:pPr algn="ctr">
              <a:defRPr/>
            </a:pPr>
            <a:r>
              <a:rPr lang="ru-RU" sz="4000" b="1">
                <a:latin typeface="Liberation Serif"/>
              </a:rPr>
              <a:t>Журнал «Куклы в народных костюмах» </a:t>
            </a:r>
            <a:br>
              <a:rPr lang="ru-RU" sz="2000" b="1">
                <a:latin typeface="Liberation Serif"/>
              </a:rPr>
            </a:br>
            <a:br>
              <a:rPr lang="ru-RU" sz="2800" b="1">
                <a:latin typeface="Liberation Serif"/>
              </a:rPr>
            </a:br>
            <a:endParaRPr lang="ru-RU" sz="2400" b="1">
              <a:latin typeface="Liberation Serif"/>
            </a:endParaRPr>
          </a:p>
        </p:txBody>
      </p:sp>
      <p:sp>
        <p:nvSpPr>
          <p:cNvPr id="3" name="Объект 2"/>
          <p:cNvSpPr>
            <a:spLocks noGrp="1"/>
          </p:cNvSpPr>
          <p:nvPr>
            <p:ph idx="1"/>
          </p:nvPr>
        </p:nvSpPr>
        <p:spPr bwMode="auto">
          <a:xfrm>
            <a:off x="6362163" y="1215987"/>
            <a:ext cx="5297592" cy="4127631"/>
          </a:xfrm>
        </p:spPr>
        <p:txBody>
          <a:bodyPr>
            <a:noAutofit/>
          </a:bodyPr>
          <a:lstStyle/>
          <a:p>
            <a:pPr marL="0" indent="0" algn="ctr">
              <a:buNone/>
              <a:defRPr/>
            </a:pPr>
            <a:r>
              <a:rPr lang="ru-RU" sz="2200" b="1">
                <a:solidFill>
                  <a:schemeClr val="accent6">
                    <a:lumMod val="20000"/>
                    <a:lumOff val="80000"/>
                  </a:schemeClr>
                </a:solidFill>
                <a:latin typeface="Liberation Serif"/>
              </a:rPr>
              <a:t>Некоторые </a:t>
            </a:r>
            <a:r>
              <a:rPr lang="ru-RU" sz="2200" b="1">
                <a:solidFill>
                  <a:schemeClr val="accent6">
                    <a:lumMod val="20000"/>
                    <a:lumOff val="80000"/>
                  </a:schemeClr>
                </a:solidFill>
                <a:latin typeface="Liberation Serif"/>
              </a:rPr>
              <a:t>положительные стороны, отмеченные читателями:</a:t>
            </a:r>
            <a:endParaRPr/>
          </a:p>
          <a:p>
            <a:pPr>
              <a:defRPr/>
            </a:pPr>
            <a:r>
              <a:rPr lang="ru-RU" sz="2200">
                <a:solidFill>
                  <a:schemeClr val="accent6">
                    <a:lumMod val="20000"/>
                    <a:lumOff val="80000"/>
                  </a:schemeClr>
                </a:solidFill>
                <a:latin typeface="Liberation Serif"/>
              </a:rPr>
              <a:t>познавательный журнал с подробной информацией о народных костюмах;</a:t>
            </a:r>
            <a:endParaRPr/>
          </a:p>
          <a:p>
            <a:pPr>
              <a:defRPr/>
            </a:pPr>
            <a:r>
              <a:rPr lang="ru-RU" sz="2200">
                <a:solidFill>
                  <a:schemeClr val="accent6">
                    <a:lumMod val="20000"/>
                    <a:lumOff val="80000"/>
                  </a:schemeClr>
                </a:solidFill>
                <a:latin typeface="Liberation Serif"/>
              </a:rPr>
              <a:t>красочные иллюстрации, которые сопровождают читателя до последней страницы.</a:t>
            </a:r>
            <a:endParaRPr/>
          </a:p>
          <a:p>
            <a:pPr marL="0" indent="0">
              <a:buNone/>
              <a:defRPr/>
            </a:pPr>
            <a:endParaRPr lang="ru-RU" sz="2200">
              <a:solidFill>
                <a:schemeClr val="accent6">
                  <a:lumMod val="20000"/>
                  <a:lumOff val="80000"/>
                </a:schemeClr>
              </a:solidFill>
              <a:latin typeface="Liberation Serif"/>
            </a:endParaRPr>
          </a:p>
        </p:txBody>
      </p:sp>
      <p:pic>
        <p:nvPicPr>
          <p:cNvPr id="2050" name="Picture 2" descr="Picture background"/>
          <p:cNvPicPr>
            <a:picLocks noChangeAspect="1" noChangeArrowheads="1"/>
          </p:cNvPicPr>
          <p:nvPr/>
        </p:nvPicPr>
        <p:blipFill>
          <a:blip r:embed="rId2"/>
          <a:srcRect l="2238" t="1676" r="1706" b="1558"/>
          <a:stretch/>
        </p:blipFill>
        <p:spPr bwMode="auto">
          <a:xfrm>
            <a:off x="328612" y="1215987"/>
            <a:ext cx="5795493" cy="4378818"/>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 name="Заголовок 3"/>
          <p:cNvSpPr>
            <a:spLocks noGrp="1"/>
          </p:cNvSpPr>
          <p:nvPr>
            <p:ph type="title"/>
          </p:nvPr>
        </p:nvSpPr>
        <p:spPr bwMode="auto"/>
        <p:txBody>
          <a:bodyPr/>
          <a:lstStyle/>
          <a:p>
            <a:pPr algn="ctr">
              <a:defRPr/>
            </a:pPr>
            <a:r>
              <a:rPr lang="ru-RU" sz="4000" b="1">
                <a:latin typeface="Liberation Serif"/>
              </a:rPr>
              <a:t>С</a:t>
            </a:r>
            <a:r>
              <a:rPr lang="ru-RU" sz="4000" b="1">
                <a:latin typeface="Liberation Serif"/>
              </a:rPr>
              <a:t>. П. Алексеев  </a:t>
            </a:r>
            <a:r>
              <a:rPr lang="ru-RU" sz="4000" b="1">
                <a:latin typeface="Liberation Serif"/>
              </a:rPr>
              <a:t>«Сталинградское сражение. 1942—1943»</a:t>
            </a:r>
            <a:endParaRPr lang="ru-RU" b="1">
              <a:latin typeface="Liberation Serif"/>
            </a:endParaRPr>
          </a:p>
        </p:txBody>
      </p:sp>
      <p:pic>
        <p:nvPicPr>
          <p:cNvPr id="7" name="Рисунок 6"/>
          <p:cNvPicPr>
            <a:picLocks noChangeAspect="1"/>
          </p:cNvPicPr>
          <p:nvPr/>
        </p:nvPicPr>
        <p:blipFill>
          <a:blip r:embed="rId2"/>
          <a:srcRect l="0" t="547" r="1180" b="0"/>
          <a:stretch/>
        </p:blipFill>
        <p:spPr bwMode="auto">
          <a:xfrm>
            <a:off x="646111" y="1853248"/>
            <a:ext cx="3306817" cy="4639235"/>
          </a:xfrm>
          <a:prstGeom prst="rect">
            <a:avLst/>
          </a:prstGeom>
        </p:spPr>
      </p:pic>
      <p:sp>
        <p:nvSpPr>
          <p:cNvPr id="8" name="Объект 7"/>
          <p:cNvSpPr>
            <a:spLocks noGrp="1"/>
          </p:cNvSpPr>
          <p:nvPr>
            <p:ph idx="1"/>
          </p:nvPr>
        </p:nvSpPr>
        <p:spPr bwMode="auto">
          <a:xfrm>
            <a:off x="4114800" y="2075124"/>
            <a:ext cx="7683170" cy="4195481"/>
          </a:xfrm>
        </p:spPr>
        <p:txBody>
          <a:bodyPr>
            <a:noAutofit/>
          </a:bodyPr>
          <a:lstStyle/>
          <a:p>
            <a:pPr algn="just">
              <a:defRPr/>
            </a:pPr>
            <a:r>
              <a:rPr lang="ru-RU" sz="2400">
                <a:latin typeface="Liberation Serif"/>
              </a:rPr>
              <a:t>Оборона Сталинграда знала много славных примеров невероятной самоотверженности советских солдат, дравшихся с фашистами не только за каждую улицу, но и за каждый дом. «Знаменитый дом» – рассказ Сергея Алексеева о подвиге защитников одного из самых известных зданий Сталинграда. </a:t>
            </a:r>
            <a:endParaRPr lang="ru-RU" sz="2400">
              <a:latin typeface="Liberation Serif"/>
            </a:endParaRPr>
          </a:p>
          <a:p>
            <a:pPr algn="just">
              <a:defRPr/>
            </a:pPr>
            <a:r>
              <a:rPr lang="ru-RU" sz="2400">
                <a:latin typeface="Liberation Serif"/>
              </a:rPr>
              <a:t>Битва </a:t>
            </a:r>
            <a:r>
              <a:rPr lang="ru-RU" sz="2400">
                <a:latin typeface="Liberation Serif"/>
              </a:rPr>
              <a:t>за Дом Павлова, продолжавшаяся не один месяц, стала символом несокрушимости города, который оказался могильщиком планов Гитлера. </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 name="Заголовок 3"/>
          <p:cNvSpPr>
            <a:spLocks noGrp="1"/>
          </p:cNvSpPr>
          <p:nvPr>
            <p:ph type="title"/>
          </p:nvPr>
        </p:nvSpPr>
        <p:spPr bwMode="auto"/>
        <p:txBody>
          <a:bodyPr/>
          <a:lstStyle/>
          <a:p>
            <a:pPr algn="ctr">
              <a:defRPr/>
            </a:pPr>
            <a:r>
              <a:rPr lang="ru-RU" sz="4000" b="1">
                <a:latin typeface="Liberation Serif"/>
              </a:rPr>
              <a:t>С</a:t>
            </a:r>
            <a:r>
              <a:rPr lang="ru-RU" sz="4000" b="1">
                <a:latin typeface="Liberation Serif"/>
              </a:rPr>
              <a:t>. П. Алексеев  </a:t>
            </a:r>
            <a:r>
              <a:rPr lang="ru-RU" sz="4000" b="1">
                <a:latin typeface="Liberation Serif"/>
              </a:rPr>
              <a:t>«Сталинградское сражение. 1942—1943»</a:t>
            </a:r>
            <a:endParaRPr lang="ru-RU" b="1">
              <a:latin typeface="Liberation Serif"/>
            </a:endParaRPr>
          </a:p>
        </p:txBody>
      </p:sp>
      <p:sp>
        <p:nvSpPr>
          <p:cNvPr id="2" name="Объект 1"/>
          <p:cNvSpPr>
            <a:spLocks noGrp="1"/>
          </p:cNvSpPr>
          <p:nvPr>
            <p:ph idx="1"/>
          </p:nvPr>
        </p:nvSpPr>
        <p:spPr bwMode="auto">
          <a:xfrm>
            <a:off x="6419994" y="1853248"/>
            <a:ext cx="5355779" cy="4805082"/>
          </a:xfrm>
        </p:spPr>
        <p:txBody>
          <a:bodyPr>
            <a:normAutofit fontScale="92500" lnSpcReduction="10000"/>
          </a:bodyPr>
          <a:lstStyle/>
          <a:p>
            <a:pPr algn="just">
              <a:defRPr/>
            </a:pPr>
            <a:r>
              <a:rPr lang="ru-RU" sz="2600">
                <a:latin typeface="Liberation Serif"/>
              </a:rPr>
              <a:t>«Защищали его солдаты огромной нашей страны. Здесь русский рядом стоял с казахом. Вместе бились украинец, грузин, узбек. Абхазец, таджик, татарин воду из общей фляжки пили. Русский, татарин, грузин, узбек за общую Родину бьются.</a:t>
            </a:r>
            <a:endParaRPr/>
          </a:p>
          <a:p>
            <a:pPr>
              <a:defRPr/>
            </a:pPr>
            <a:r>
              <a:rPr lang="ru-RU" sz="2600">
                <a:latin typeface="Liberation Serif"/>
              </a:rPr>
              <a:t>Здесь, на Волге, решается всё: судьба Украины, судьба Кавказа, участь родной земли. Знают об этом солдаты. В общем строю солдаты».</a:t>
            </a:r>
            <a:endParaRPr/>
          </a:p>
          <a:p>
            <a:pPr>
              <a:defRPr/>
            </a:pPr>
            <a:endParaRPr lang="ru-RU"/>
          </a:p>
        </p:txBody>
      </p:sp>
      <p:pic>
        <p:nvPicPr>
          <p:cNvPr id="3" name="Рисунок 2"/>
          <p:cNvPicPr>
            <a:picLocks noChangeAspect="1"/>
          </p:cNvPicPr>
          <p:nvPr/>
        </p:nvPicPr>
        <p:blipFill>
          <a:blip r:embed="rId2"/>
          <a:stretch/>
        </p:blipFill>
        <p:spPr bwMode="auto">
          <a:xfrm>
            <a:off x="381316" y="2066365"/>
            <a:ext cx="5988740" cy="329380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jpg"/></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Ион">
  <a:themeElements>
    <a:clrScheme name="Другая 1">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453C27"/>
      </a:accent6>
      <a:hlink>
        <a:srgbClr val="B6A272"/>
      </a:hlink>
      <a:folHlink>
        <a:srgbClr val="8A784F"/>
      </a:folHlink>
    </a:clrScheme>
    <a:fontScheme name="Ион">
      <a:majorFont>
        <a:latin typeface="Century Gothic"/>
        <a:ea typeface="Arial"/>
        <a:cs typeface="Arial"/>
      </a:majorFont>
      <a:minorFont>
        <a:latin typeface="Century Gothic"/>
        <a:ea typeface="Arial"/>
        <a:cs typeface="Arial"/>
      </a:minorFont>
    </a:fontScheme>
    <a:fmtScheme name="Ион">
      <a:fillStyleLst>
        <a:solidFill>
          <a:schemeClr val="phClr"/>
        </a:solidFill>
        <a:gradFill>
          <a:gsLst>
            <a:gs pos="0">
              <a:schemeClr val="phClr">
                <a:tint val="64000"/>
                <a:lumMod val="118000"/>
              </a:schemeClr>
            </a:gs>
            <a:gs pos="100000">
              <a:schemeClr val="phClr">
                <a:tint val="92000"/>
                <a:alpha val="100000"/>
                <a:lumMod val="110000"/>
              </a:schemeClr>
            </a:gs>
          </a:gsLst>
          <a:lin ang="5400000" scaled="0"/>
        </a:gradFill>
        <a:gradFill>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98000"/>
                <a:hueMod val="104000"/>
                <a:satMod val="128000"/>
                <a:lumMod val="104000"/>
              </a:schemeClr>
            </a:gs>
            <a:gs pos="100000">
              <a:schemeClr val="phClr">
                <a:shade val="76000"/>
                <a:hueMod val="89000"/>
                <a:satMod val="164000"/>
                <a:lumMod val="68000"/>
              </a:schemeClr>
            </a:gs>
          </a:gsLst>
          <a:path path="circle"/>
        </a:gradFill>
        <a:blipFill>
          <a:blip r:embed="rId1">
            <a:duotone>
              <a:schemeClr val="phClr">
                <a:shade val="42000"/>
                <a:hueMod val="42000"/>
                <a:satMod val="124000"/>
                <a:lumMod val="62000"/>
              </a:schemeClr>
              <a:schemeClr val="phClr">
                <a:tint val="96000"/>
                <a:satMod val="130000"/>
              </a:schemeClr>
            </a:duotone>
          </a:blip>
          <a:stretch/>
        </a:blip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Arial"/>
        <a:cs typeface="Arial"/>
      </a:majorFont>
      <a:minorFont>
        <a:latin typeface="Calibri"/>
        <a:ea typeface="Arial"/>
        <a:cs typeface="Arial"/>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Ion</Template>
  <TotalTime>0</TotalTime>
  <Words>0</Words>
  <Application>r7-office/2024.4.2.721</Application>
  <DocSecurity>0</DocSecurity>
  <PresentationFormat>Широкоэкранный</PresentationFormat>
  <Paragraphs>0</Paragraphs>
  <Slides>73</Slides>
  <Notes>73</Notes>
  <HiddenSlides>0</HiddenSlides>
  <MMClips>2</MMClips>
  <ScaleCrop>0</ScaleCrop>
  <HeadingPairs>
    <vt:vector size="4" baseType="variant">
      <vt:variant>
        <vt:lpstr>Theme</vt:lpstr>
      </vt:variant>
      <vt:variant>
        <vt:i4>1</vt:i4>
      </vt:variant>
      <vt:variant>
        <vt:lpstr>Slide Titles</vt:lpstr>
      </vt:variant>
      <vt:variant>
        <vt:i4>73</vt:i4>
      </vt:variant>
    </vt:vector>
  </HeadingPairs>
  <TitlesOfParts>
    <vt:vector size="74"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vector>
  </TitlesOfParts>
  <Manager/>
  <Company>SPecialiST RePack</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Депортация чеченцев и ингушей в 1944 году</dc:title>
  <dc:subject/>
  <dc:creator>Анатолий</dc:creator>
  <cp:keywords/>
  <dc:description/>
  <dc:identifier/>
  <dc:language/>
  <cp:lastModifiedBy>Наталья Протасова</cp:lastModifiedBy>
  <cp:revision>300</cp:revision>
  <dcterms:created xsi:type="dcterms:W3CDTF">2021-01-17T10:54:35Z</dcterms:created>
  <dcterms:modified xsi:type="dcterms:W3CDTF">2026-04-28T09:03:46Z</dcterms:modified>
  <cp:category/>
  <cp:contentStatus/>
  <cp:version/>
</cp:coreProperties>
</file>